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305"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Lst>
  <p:sldSz cx="18288000" cy="10287000"/>
  <p:notesSz cx="6858000" cy="9144000"/>
  <p:embeddedFontLst>
    <p:embeddedFont>
      <p:font typeface="Abril Fatface" panose="020B0604020202020204" charset="0"/>
      <p:regular r:id="rId52"/>
      <p:italic r:id="rId53"/>
    </p:embeddedFont>
    <p:embeddedFont>
      <p:font typeface="Arimo" panose="020B0604020202020204"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Lato" panose="020B0604020202020204" charset="0"/>
      <p:regular r:id="rId62"/>
      <p:bold r:id="rId63"/>
      <p:italic r:id="rId64"/>
      <p:boldItalic r:id="rId65"/>
    </p:embeddedFont>
    <p:embeddedFont>
      <p:font typeface="Montserrat Classic" panose="020B0604020202020204" charset="0"/>
      <p:regular r:id="rId66"/>
      <p:bold r:id="rId67"/>
    </p:embeddedFont>
    <p:embeddedFont>
      <p:font typeface="Montserrat Light" panose="020B0604020202020204" charset="0"/>
      <p:regular r:id="rId68"/>
      <p:bold r:id="rId69"/>
      <p:italic r:id="rId70"/>
      <p:boldItalic r:id="rId71"/>
    </p:embeddedFont>
    <p:embeddedFont>
      <p:font typeface="Source Serif Pro" panose="020B0604020202020204" charset="0"/>
      <p:regular r:id="rId72"/>
      <p:bold r:id="rId73"/>
    </p:embeddedFont>
    <p:embeddedFont>
      <p:font typeface="Trocchi" panose="020B0604020202020204" charset="0"/>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video" Target="https://www.youtube.com/embed/2PRv10Sn2rU?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CCC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65501"/>
            <a:ext cx="9915472" cy="6892753"/>
            <a:chOff x="0" y="0"/>
            <a:chExt cx="13220629" cy="9190337"/>
          </a:xfrm>
        </p:grpSpPr>
        <p:sp>
          <p:nvSpPr>
            <p:cNvPr id="3" name="TextBox 3"/>
            <p:cNvSpPr txBox="1"/>
            <p:nvPr/>
          </p:nvSpPr>
          <p:spPr>
            <a:xfrm>
              <a:off x="0" y="7946094"/>
              <a:ext cx="12013974" cy="1244243"/>
            </a:xfrm>
            <a:prstGeom prst="rect">
              <a:avLst/>
            </a:prstGeom>
          </p:spPr>
          <p:txBody>
            <a:bodyPr lIns="0" tIns="0" rIns="0" bIns="0" rtlCol="0" anchor="t">
              <a:spAutoFit/>
            </a:bodyPr>
            <a:lstStyle/>
            <a:p>
              <a:pPr>
                <a:lnSpc>
                  <a:spcPts val="3776"/>
                </a:lnSpc>
              </a:pPr>
              <a:r>
                <a:rPr lang="en-US" sz="2904" b="0" i="0" spc="58">
                  <a:solidFill>
                    <a:srgbClr val="F48C1C"/>
                  </a:solidFill>
                  <a:latin typeface="Montserrat Classic"/>
                </a:rPr>
                <a:t>Van "Bruegel in het Pajottenland" naar een "Pajotse Breugel"</a:t>
              </a:r>
            </a:p>
          </p:txBody>
        </p:sp>
        <p:sp>
          <p:nvSpPr>
            <p:cNvPr id="4" name="TextBox 4"/>
            <p:cNvSpPr txBox="1"/>
            <p:nvPr/>
          </p:nvSpPr>
          <p:spPr>
            <a:xfrm>
              <a:off x="0" y="304800"/>
              <a:ext cx="13220629" cy="6801821"/>
            </a:xfrm>
            <a:prstGeom prst="rect">
              <a:avLst/>
            </a:prstGeom>
          </p:spPr>
          <p:txBody>
            <a:bodyPr lIns="0" tIns="0" rIns="0" bIns="0" rtlCol="0" anchor="t">
              <a:spAutoFit/>
            </a:bodyPr>
            <a:lstStyle/>
            <a:p>
              <a:pPr>
                <a:lnSpc>
                  <a:spcPts val="9710"/>
                </a:lnSpc>
              </a:pPr>
              <a:r>
                <a:rPr lang="en-US" sz="10789" b="0" i="0" spc="107">
                  <a:solidFill>
                    <a:srgbClr val="FFFFFF"/>
                  </a:solidFill>
                  <a:latin typeface="Abril Fatface"/>
                </a:rPr>
                <a:t>Waarom Bruegelen we in het Pajottenland?</a:t>
              </a:r>
            </a:p>
          </p:txBody>
        </p:sp>
      </p:grpSp>
      <p:sp>
        <p:nvSpPr>
          <p:cNvPr id="5" name="AutoShape 5"/>
          <p:cNvSpPr/>
          <p:nvPr/>
        </p:nvSpPr>
        <p:spPr>
          <a:xfrm>
            <a:off x="1028700" y="9190897"/>
            <a:ext cx="16230600" cy="33675"/>
          </a:xfrm>
          <a:prstGeom prst="rect">
            <a:avLst/>
          </a:prstGeom>
          <a:solidFill>
            <a:srgbClr val="73CCCC"/>
          </a:solidFill>
        </p:spPr>
      </p:sp>
      <p:sp>
        <p:nvSpPr>
          <p:cNvPr id="6" name="AutoShape 6"/>
          <p:cNvSpPr/>
          <p:nvPr/>
        </p:nvSpPr>
        <p:spPr>
          <a:xfrm>
            <a:off x="16759668" y="0"/>
            <a:ext cx="2334629" cy="6786815"/>
          </a:xfrm>
          <a:prstGeom prst="rect">
            <a:avLst/>
          </a:prstGeom>
          <a:solidFill>
            <a:srgbClr val="F48C1C"/>
          </a:solidFill>
        </p:spPr>
      </p:sp>
      <p:grpSp>
        <p:nvGrpSpPr>
          <p:cNvPr id="7" name="Group 7"/>
          <p:cNvGrpSpPr/>
          <p:nvPr/>
        </p:nvGrpSpPr>
        <p:grpSpPr>
          <a:xfrm>
            <a:off x="-222205" y="8759951"/>
            <a:ext cx="18714427" cy="1305658"/>
            <a:chOff x="0" y="0"/>
            <a:chExt cx="10449076" cy="729005"/>
          </a:xfrm>
        </p:grpSpPr>
        <p:sp>
          <p:nvSpPr>
            <p:cNvPr id="8" name="Freeform 8"/>
            <p:cNvSpPr/>
            <p:nvPr/>
          </p:nvSpPr>
          <p:spPr>
            <a:xfrm>
              <a:off x="0" y="0"/>
              <a:ext cx="10449075" cy="729005"/>
            </a:xfrm>
            <a:custGeom>
              <a:avLst/>
              <a:gdLst/>
              <a:ahLst/>
              <a:cxnLst/>
              <a:rect l="l" t="t" r="r" b="b"/>
              <a:pathLst>
                <a:path w="10449075" h="729005">
                  <a:moveTo>
                    <a:pt x="0" y="0"/>
                  </a:moveTo>
                  <a:lnTo>
                    <a:pt x="10449075" y="0"/>
                  </a:lnTo>
                  <a:lnTo>
                    <a:pt x="10449075" y="729005"/>
                  </a:lnTo>
                  <a:lnTo>
                    <a:pt x="0" y="729005"/>
                  </a:lnTo>
                  <a:close/>
                </a:path>
              </a:pathLst>
            </a:custGeom>
            <a:solidFill>
              <a:srgbClr val="FFFFFF"/>
            </a:solidFill>
          </p:spPr>
        </p:sp>
      </p:grpSp>
      <p:grpSp>
        <p:nvGrpSpPr>
          <p:cNvPr id="9" name="Group 9"/>
          <p:cNvGrpSpPr/>
          <p:nvPr/>
        </p:nvGrpSpPr>
        <p:grpSpPr>
          <a:xfrm>
            <a:off x="12719969" y="0"/>
            <a:ext cx="4897950" cy="10287000"/>
            <a:chOff x="0" y="0"/>
            <a:chExt cx="6530600" cy="13716000"/>
          </a:xfrm>
        </p:grpSpPr>
        <p:pic>
          <p:nvPicPr>
            <p:cNvPr id="10" name="Picture 10"/>
            <p:cNvPicPr>
              <a:picLocks noChangeAspect="1"/>
            </p:cNvPicPr>
            <p:nvPr/>
          </p:nvPicPr>
          <p:blipFill>
            <a:blip r:embed="rId2"/>
            <a:srcRect l="25051" r="25051"/>
            <a:stretch>
              <a:fillRect/>
            </a:stretch>
          </p:blipFill>
          <p:spPr>
            <a:xfrm>
              <a:off x="0" y="0"/>
              <a:ext cx="6530600" cy="9059333"/>
            </a:xfrm>
            <a:prstGeom prst="rect">
              <a:avLst/>
            </a:prstGeom>
          </p:spPr>
        </p:pic>
        <p:pic>
          <p:nvPicPr>
            <p:cNvPr id="11" name="Picture 11"/>
            <p:cNvPicPr>
              <a:picLocks noChangeAspect="1"/>
            </p:cNvPicPr>
            <p:nvPr/>
          </p:nvPicPr>
          <p:blipFill>
            <a:blip r:embed="rId3"/>
            <a:srcRect l="363" t="37763" r="41003" b="3721"/>
            <a:stretch>
              <a:fillRect/>
            </a:stretch>
          </p:blipFill>
          <p:spPr>
            <a:xfrm>
              <a:off x="0" y="9186333"/>
              <a:ext cx="6530600" cy="4529667"/>
            </a:xfrm>
            <a:prstGeom prst="rect">
              <a:avLst/>
            </a:prstGeom>
          </p:spPr>
        </p:pic>
      </p:grpSp>
      <p:pic>
        <p:nvPicPr>
          <p:cNvPr id="12" name="Picture 12"/>
          <p:cNvPicPr>
            <a:picLocks noChangeAspect="1"/>
          </p:cNvPicPr>
          <p:nvPr/>
        </p:nvPicPr>
        <p:blipFill>
          <a:blip r:embed="rId4"/>
          <a:srcRect/>
          <a:stretch>
            <a:fillRect/>
          </a:stretch>
        </p:blipFill>
        <p:spPr>
          <a:xfrm>
            <a:off x="1028700" y="8759951"/>
            <a:ext cx="1909357" cy="13651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596" r="4175"/>
          <a:stretch>
            <a:fillRect/>
          </a:stretch>
        </p:blipFill>
        <p:spPr>
          <a:xfrm>
            <a:off x="-218947" y="-609174"/>
            <a:ext cx="10723463" cy="11144357"/>
          </a:xfrm>
          <a:prstGeom prst="rect">
            <a:avLst/>
          </a:prstGeom>
        </p:spPr>
      </p:pic>
      <p:grpSp>
        <p:nvGrpSpPr>
          <p:cNvPr id="3" name="Group 3"/>
          <p:cNvGrpSpPr/>
          <p:nvPr/>
        </p:nvGrpSpPr>
        <p:grpSpPr>
          <a:xfrm>
            <a:off x="11297715" y="1208543"/>
            <a:ext cx="7983735" cy="5074149"/>
            <a:chOff x="0" y="0"/>
            <a:chExt cx="10644979" cy="6765532"/>
          </a:xfrm>
        </p:grpSpPr>
        <p:sp>
          <p:nvSpPr>
            <p:cNvPr id="4" name="TextBox 4"/>
            <p:cNvSpPr txBox="1"/>
            <p:nvPr/>
          </p:nvSpPr>
          <p:spPr>
            <a:xfrm>
              <a:off x="0" y="76200"/>
              <a:ext cx="10644979" cy="1549400"/>
            </a:xfrm>
            <a:prstGeom prst="rect">
              <a:avLst/>
            </a:prstGeom>
          </p:spPr>
          <p:txBody>
            <a:bodyPr lIns="0" tIns="0" rIns="0" bIns="0" rtlCol="0" anchor="t">
              <a:spAutoFit/>
            </a:bodyPr>
            <a:lstStyle/>
            <a:p>
              <a:pPr algn="l">
                <a:lnSpc>
                  <a:spcPts val="8800"/>
                </a:lnSpc>
              </a:pPr>
              <a:endParaRPr/>
            </a:p>
          </p:txBody>
        </p:sp>
        <p:sp>
          <p:nvSpPr>
            <p:cNvPr id="5" name="TextBox 5"/>
            <p:cNvSpPr txBox="1"/>
            <p:nvPr/>
          </p:nvSpPr>
          <p:spPr>
            <a:xfrm>
              <a:off x="0" y="2124625"/>
              <a:ext cx="9125519" cy="1386769"/>
            </a:xfrm>
            <a:prstGeom prst="rect">
              <a:avLst/>
            </a:prstGeom>
          </p:spPr>
          <p:txBody>
            <a:bodyPr lIns="0" tIns="0" rIns="0" bIns="0" rtlCol="0" anchor="t">
              <a:spAutoFit/>
            </a:bodyPr>
            <a:lstStyle/>
            <a:p>
              <a:pPr algn="l">
                <a:lnSpc>
                  <a:spcPts val="4079"/>
                </a:lnSpc>
              </a:pPr>
              <a:r>
                <a:rPr lang="en-US" sz="3400" b="0" i="0" spc="170">
                  <a:solidFill>
                    <a:srgbClr val="F48C1C"/>
                  </a:solidFill>
                  <a:latin typeface="Abril Fatface"/>
                </a:rPr>
                <a:t>FRANS-JOSEPH DE GRONCKEL (1816-71)</a:t>
              </a:r>
            </a:p>
          </p:txBody>
        </p:sp>
        <p:sp>
          <p:nvSpPr>
            <p:cNvPr id="6" name="TextBox 6"/>
            <p:cNvSpPr txBox="1"/>
            <p:nvPr/>
          </p:nvSpPr>
          <p:spPr>
            <a:xfrm>
              <a:off x="0" y="4184186"/>
              <a:ext cx="9125519" cy="2581346"/>
            </a:xfrm>
            <a:prstGeom prst="rect">
              <a:avLst/>
            </a:prstGeom>
          </p:spPr>
          <p:txBody>
            <a:bodyPr lIns="0" tIns="0" rIns="0" bIns="0" rtlCol="0" anchor="t">
              <a:spAutoFit/>
            </a:bodyPr>
            <a:lstStyle/>
            <a:p>
              <a:pPr algn="l">
                <a:lnSpc>
                  <a:spcPts val="3919"/>
                </a:lnSpc>
              </a:pPr>
              <a:r>
                <a:rPr lang="en-US" sz="2800" b="0" i="0" spc="84">
                  <a:solidFill>
                    <a:srgbClr val="050707"/>
                  </a:solidFill>
                  <a:latin typeface="Montserrat Light"/>
                </a:rPr>
                <a:t>"Payottenland"</a:t>
              </a:r>
            </a:p>
            <a:p>
              <a:pPr algn="l">
                <a:lnSpc>
                  <a:spcPts val="3919"/>
                </a:lnSpc>
              </a:pPr>
              <a:r>
                <a:rPr lang="en-US" sz="2800" b="0" i="0" spc="84">
                  <a:solidFill>
                    <a:srgbClr val="050707"/>
                  </a:solidFill>
                  <a:latin typeface="Montserrat Light"/>
                </a:rPr>
                <a:t>1845</a:t>
              </a:r>
            </a:p>
            <a:p>
              <a:pPr algn="l">
                <a:lnSpc>
                  <a:spcPts val="3919"/>
                </a:lnSpc>
              </a:pPr>
              <a:r>
                <a:rPr lang="en-US" sz="2799" b="0" i="0" spc="83">
                  <a:solidFill>
                    <a:srgbClr val="050707"/>
                  </a:solidFill>
                  <a:latin typeface="Montserrat Light"/>
                </a:rPr>
                <a:t>alias:</a:t>
              </a:r>
            </a:p>
            <a:p>
              <a:pPr algn="l">
                <a:lnSpc>
                  <a:spcPts val="3919"/>
                </a:lnSpc>
              </a:pPr>
              <a:r>
                <a:rPr lang="en-US" sz="2800" b="0" i="0" spc="84">
                  <a:solidFill>
                    <a:srgbClr val="050707"/>
                  </a:solidFill>
                  <a:latin typeface="Montserrat Light"/>
                </a:rPr>
                <a:t>Franciscus-Josephus Twyfelloos</a:t>
              </a:r>
            </a:p>
          </p:txBody>
        </p:sp>
      </p:grpSp>
      <p:sp>
        <p:nvSpPr>
          <p:cNvPr id="7" name="AutoShape 7"/>
          <p:cNvSpPr/>
          <p:nvPr/>
        </p:nvSpPr>
        <p:spPr>
          <a:xfrm>
            <a:off x="1028700" y="9081773"/>
            <a:ext cx="16230600" cy="33675"/>
          </a:xfrm>
          <a:prstGeom prst="rect">
            <a:avLst/>
          </a:prstGeom>
          <a:solidFill>
            <a:srgbClr val="F48C1C"/>
          </a:solid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77409" y="1028700"/>
            <a:ext cx="6677805" cy="8229600"/>
          </a:xfrm>
          <a:prstGeom prst="rect">
            <a:avLst/>
          </a:prstGeom>
        </p:spPr>
      </p:pic>
      <p:grpSp>
        <p:nvGrpSpPr>
          <p:cNvPr id="3" name="Group 3"/>
          <p:cNvGrpSpPr/>
          <p:nvPr/>
        </p:nvGrpSpPr>
        <p:grpSpPr>
          <a:xfrm>
            <a:off x="8546123" y="1028700"/>
            <a:ext cx="7983735" cy="7216215"/>
            <a:chOff x="0" y="0"/>
            <a:chExt cx="10644979" cy="9621620"/>
          </a:xfrm>
        </p:grpSpPr>
        <p:sp>
          <p:nvSpPr>
            <p:cNvPr id="4" name="TextBox 4"/>
            <p:cNvSpPr txBox="1"/>
            <p:nvPr/>
          </p:nvSpPr>
          <p:spPr>
            <a:xfrm>
              <a:off x="0" y="76200"/>
              <a:ext cx="10644979" cy="1549400"/>
            </a:xfrm>
            <a:prstGeom prst="rect">
              <a:avLst/>
            </a:prstGeom>
          </p:spPr>
          <p:txBody>
            <a:bodyPr lIns="0" tIns="0" rIns="0" bIns="0" rtlCol="0" anchor="t">
              <a:spAutoFit/>
            </a:bodyPr>
            <a:lstStyle/>
            <a:p>
              <a:pPr algn="l">
                <a:lnSpc>
                  <a:spcPts val="8800"/>
                </a:lnSpc>
              </a:pPr>
              <a:endParaRPr/>
            </a:p>
          </p:txBody>
        </p:sp>
        <p:sp>
          <p:nvSpPr>
            <p:cNvPr id="5" name="TextBox 5"/>
            <p:cNvSpPr txBox="1"/>
            <p:nvPr/>
          </p:nvSpPr>
          <p:spPr>
            <a:xfrm>
              <a:off x="0" y="2134150"/>
              <a:ext cx="9125519" cy="6197600"/>
            </a:xfrm>
            <a:prstGeom prst="rect">
              <a:avLst/>
            </a:prstGeom>
          </p:spPr>
          <p:txBody>
            <a:bodyPr lIns="0" tIns="0" rIns="0" bIns="0" rtlCol="0" anchor="t">
              <a:spAutoFit/>
            </a:bodyPr>
            <a:lstStyle/>
            <a:p>
              <a:pPr algn="l">
                <a:lnSpc>
                  <a:spcPts val="4079"/>
                </a:lnSpc>
              </a:pPr>
              <a:r>
                <a:rPr lang="en-US" sz="3400" b="0" i="0" spc="170">
                  <a:solidFill>
                    <a:srgbClr val="F48C1C"/>
                  </a:solidFill>
                  <a:latin typeface="Montserrat Classic"/>
                </a:rPr>
                <a:t>"[...] de trouw en den moed waer mede zy ten allen tyde den vaderlandschen grond verdedigden, …, ontvingen zy ook eenen doorluchtigen naem, dien van payotten of PATRIOTTEN, dat is ’s landsverdedigers, vaderlandminnaers”</a:t>
              </a:r>
            </a:p>
          </p:txBody>
        </p:sp>
        <p:sp>
          <p:nvSpPr>
            <p:cNvPr id="6" name="TextBox 6"/>
            <p:cNvSpPr txBox="1"/>
            <p:nvPr/>
          </p:nvSpPr>
          <p:spPr>
            <a:xfrm>
              <a:off x="0" y="9004541"/>
              <a:ext cx="9125519" cy="617079"/>
            </a:xfrm>
            <a:prstGeom prst="rect">
              <a:avLst/>
            </a:prstGeom>
          </p:spPr>
          <p:txBody>
            <a:bodyPr lIns="0" tIns="0" rIns="0" bIns="0" rtlCol="0" anchor="t">
              <a:spAutoFit/>
            </a:bodyPr>
            <a:lstStyle/>
            <a:p>
              <a:pPr algn="l">
                <a:lnSpc>
                  <a:spcPts val="3919"/>
                </a:lnSpc>
              </a:pPr>
              <a:endParaRPr/>
            </a:p>
          </p:txBody>
        </p:sp>
      </p:grpSp>
      <p:sp>
        <p:nvSpPr>
          <p:cNvPr id="7" name="AutoShape 7"/>
          <p:cNvSpPr/>
          <p:nvPr/>
        </p:nvSpPr>
        <p:spPr>
          <a:xfrm>
            <a:off x="-140277" y="9224625"/>
            <a:ext cx="16230600" cy="33675"/>
          </a:xfrm>
          <a:prstGeom prst="rect">
            <a:avLst/>
          </a:prstGeom>
          <a:solidFill>
            <a:srgbClr val="F48C1C"/>
          </a:solid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240316"/>
            <a:ext cx="15277434" cy="135415"/>
          </a:xfrm>
          <a:prstGeom prst="rect">
            <a:avLst/>
          </a:prstGeom>
          <a:solidFill>
            <a:srgbClr val="F48C1C"/>
          </a:solidFill>
        </p:spPr>
      </p:sp>
      <p:pic>
        <p:nvPicPr>
          <p:cNvPr id="3" name="Picture 3"/>
          <p:cNvPicPr>
            <a:picLocks noChangeAspect="1"/>
          </p:cNvPicPr>
          <p:nvPr/>
        </p:nvPicPr>
        <p:blipFill>
          <a:blip r:embed="rId2"/>
          <a:srcRect t="3330" b="3330"/>
          <a:stretch>
            <a:fillRect/>
          </a:stretch>
        </p:blipFill>
        <p:spPr>
          <a:xfrm>
            <a:off x="6865260" y="-188434"/>
            <a:ext cx="9706528" cy="10663867"/>
          </a:xfrm>
          <a:prstGeom prst="rect">
            <a:avLst/>
          </a:prstGeom>
        </p:spPr>
      </p:pic>
      <p:grpSp>
        <p:nvGrpSpPr>
          <p:cNvPr id="4" name="Group 4"/>
          <p:cNvGrpSpPr/>
          <p:nvPr/>
        </p:nvGrpSpPr>
        <p:grpSpPr>
          <a:xfrm>
            <a:off x="1042246" y="1028700"/>
            <a:ext cx="3984415" cy="7254402"/>
            <a:chOff x="0" y="0"/>
            <a:chExt cx="5312553" cy="9672536"/>
          </a:xfrm>
        </p:grpSpPr>
        <p:sp>
          <p:nvSpPr>
            <p:cNvPr id="5" name="TextBox 5"/>
            <p:cNvSpPr txBox="1"/>
            <p:nvPr/>
          </p:nvSpPr>
          <p:spPr>
            <a:xfrm>
              <a:off x="0" y="543635"/>
              <a:ext cx="5312553" cy="9128901"/>
            </a:xfrm>
            <a:prstGeom prst="rect">
              <a:avLst/>
            </a:prstGeom>
          </p:spPr>
          <p:txBody>
            <a:bodyPr lIns="0" tIns="0" rIns="0" bIns="0" rtlCol="0" anchor="t">
              <a:spAutoFit/>
            </a:bodyPr>
            <a:lstStyle/>
            <a:p>
              <a:pPr algn="l">
                <a:lnSpc>
                  <a:spcPts val="3919"/>
                </a:lnSpc>
              </a:pPr>
              <a:r>
                <a:rPr lang="en-US" sz="2800" b="0" i="0" spc="84">
                  <a:solidFill>
                    <a:srgbClr val="050707"/>
                  </a:solidFill>
                  <a:latin typeface="Montserrat Light"/>
                </a:rPr>
                <a:t>“Dit geschiedkundig werk, vrucht van studien en neerstige en moeylijke opzoekingen, zyn wy aen eenen geleerden Brabander verschuldigd.(…) het voordbrengsel van eenen onzer zedigste doch geleerdste opzoekers der oude zeden en gewoonten onzer voorvaders” .</a:t>
              </a:r>
            </a:p>
          </p:txBody>
        </p:sp>
        <p:sp>
          <p:nvSpPr>
            <p:cNvPr id="6" name="AutoShape 6"/>
            <p:cNvSpPr/>
            <p:nvPr/>
          </p:nvSpPr>
          <p:spPr>
            <a:xfrm>
              <a:off x="0" y="0"/>
              <a:ext cx="1166563" cy="165368"/>
            </a:xfrm>
            <a:prstGeom prst="rect">
              <a:avLst/>
            </a:prstGeom>
            <a:solidFill>
              <a:srgbClr val="F48C1C"/>
            </a:solidFill>
          </p:spPr>
        </p:sp>
      </p:grpSp>
      <p:sp>
        <p:nvSpPr>
          <p:cNvPr id="7" name="AutoShape 7"/>
          <p:cNvSpPr/>
          <p:nvPr/>
        </p:nvSpPr>
        <p:spPr>
          <a:xfrm>
            <a:off x="6865260" y="7389334"/>
            <a:ext cx="9715500" cy="3086100"/>
          </a:xfrm>
          <a:prstGeom prst="rect">
            <a:avLst/>
          </a:prstGeom>
          <a:solidFill>
            <a:srgbClr val="F48C1C">
              <a:alpha val="49803"/>
            </a:srgbClr>
          </a:solid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149148" y="-477958"/>
            <a:ext cx="11989704" cy="10552292"/>
          </a:xfrm>
          <a:prstGeom prst="rect">
            <a:avLst/>
          </a:prstGeom>
        </p:spPr>
      </p:pic>
      <p:grpSp>
        <p:nvGrpSpPr>
          <p:cNvPr id="3" name="Group 3"/>
          <p:cNvGrpSpPr/>
          <p:nvPr/>
        </p:nvGrpSpPr>
        <p:grpSpPr>
          <a:xfrm>
            <a:off x="0" y="7413114"/>
            <a:ext cx="18288000" cy="1089847"/>
            <a:chOff x="0" y="0"/>
            <a:chExt cx="7383207" cy="439991"/>
          </a:xfrm>
        </p:grpSpPr>
        <p:sp>
          <p:nvSpPr>
            <p:cNvPr id="4" name="Freeform 4"/>
            <p:cNvSpPr/>
            <p:nvPr/>
          </p:nvSpPr>
          <p:spPr>
            <a:xfrm>
              <a:off x="0" y="0"/>
              <a:ext cx="7383207" cy="439991"/>
            </a:xfrm>
            <a:custGeom>
              <a:avLst/>
              <a:gdLst/>
              <a:ahLst/>
              <a:cxnLst/>
              <a:rect l="l" t="t" r="r" b="b"/>
              <a:pathLst>
                <a:path w="7383207" h="439991">
                  <a:moveTo>
                    <a:pt x="0" y="0"/>
                  </a:moveTo>
                  <a:lnTo>
                    <a:pt x="7383207" y="0"/>
                  </a:lnTo>
                  <a:lnTo>
                    <a:pt x="7383207" y="439991"/>
                  </a:lnTo>
                  <a:lnTo>
                    <a:pt x="0" y="439991"/>
                  </a:lnTo>
                  <a:close/>
                </a:path>
              </a:pathLst>
            </a:custGeom>
            <a:solidFill>
              <a:srgbClr val="73CCCC">
                <a:alpha val="49803"/>
              </a:srgbClr>
            </a:solid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190897"/>
            <a:ext cx="16230600" cy="33675"/>
          </a:xfrm>
          <a:prstGeom prst="rect">
            <a:avLst/>
          </a:prstGeom>
          <a:solidFill>
            <a:srgbClr val="F48C1C"/>
          </a:solidFill>
        </p:spPr>
      </p:sp>
      <p:pic>
        <p:nvPicPr>
          <p:cNvPr id="3" name="Picture 3"/>
          <p:cNvPicPr>
            <a:picLocks noChangeAspect="1"/>
          </p:cNvPicPr>
          <p:nvPr/>
        </p:nvPicPr>
        <p:blipFill>
          <a:blip r:embed="rId2"/>
          <a:srcRect t="3323" r="9740" b="3323"/>
          <a:stretch>
            <a:fillRect/>
          </a:stretch>
        </p:blipFill>
        <p:spPr>
          <a:xfrm>
            <a:off x="990600" y="-478996"/>
            <a:ext cx="8416179" cy="11168791"/>
          </a:xfrm>
          <a:prstGeom prst="rect">
            <a:avLst/>
          </a:prstGeom>
        </p:spPr>
      </p:pic>
      <p:sp>
        <p:nvSpPr>
          <p:cNvPr id="4" name="TextBox 4"/>
          <p:cNvSpPr txBox="1"/>
          <p:nvPr/>
        </p:nvSpPr>
        <p:spPr>
          <a:xfrm>
            <a:off x="9940983" y="1104900"/>
            <a:ext cx="7983735" cy="1143000"/>
          </a:xfrm>
          <a:prstGeom prst="rect">
            <a:avLst/>
          </a:prstGeom>
        </p:spPr>
        <p:txBody>
          <a:bodyPr lIns="0" tIns="0" rIns="0" bIns="0" rtlCol="0" anchor="t">
            <a:spAutoFit/>
          </a:bodyPr>
          <a:lstStyle/>
          <a:p>
            <a:pPr algn="l">
              <a:lnSpc>
                <a:spcPts val="8800"/>
              </a:lnSpc>
            </a:pPr>
            <a:r>
              <a:rPr lang="en-US" sz="8000" b="0" i="0">
                <a:solidFill>
                  <a:srgbClr val="F48C1C"/>
                </a:solidFill>
                <a:latin typeface="Abril Fatface"/>
              </a:rPr>
              <a:t>Pol de Mont</a:t>
            </a:r>
          </a:p>
        </p:txBody>
      </p:sp>
      <p:grpSp>
        <p:nvGrpSpPr>
          <p:cNvPr id="5" name="Group 5"/>
          <p:cNvGrpSpPr/>
          <p:nvPr/>
        </p:nvGrpSpPr>
        <p:grpSpPr>
          <a:xfrm>
            <a:off x="9940983" y="6364613"/>
            <a:ext cx="7491840" cy="2284599"/>
            <a:chOff x="0" y="0"/>
            <a:chExt cx="9989119" cy="3046132"/>
          </a:xfrm>
        </p:grpSpPr>
        <p:sp>
          <p:nvSpPr>
            <p:cNvPr id="6" name="TextBox 6"/>
            <p:cNvSpPr txBox="1"/>
            <p:nvPr/>
          </p:nvSpPr>
          <p:spPr>
            <a:xfrm>
              <a:off x="0" y="-9525"/>
              <a:ext cx="9989119" cy="698147"/>
            </a:xfrm>
            <a:prstGeom prst="rect">
              <a:avLst/>
            </a:prstGeom>
          </p:spPr>
          <p:txBody>
            <a:bodyPr lIns="0" tIns="0" rIns="0" bIns="0" rtlCol="0" anchor="t">
              <a:spAutoFit/>
            </a:bodyPr>
            <a:lstStyle/>
            <a:p>
              <a:pPr algn="l">
                <a:lnSpc>
                  <a:spcPts val="4079"/>
                </a:lnSpc>
              </a:pPr>
              <a:r>
                <a:rPr lang="en-US" sz="3400" b="0" i="0" spc="170">
                  <a:solidFill>
                    <a:srgbClr val="050707"/>
                  </a:solidFill>
                  <a:latin typeface="Abril Fatface"/>
                </a:rPr>
                <a:t>1857-1931</a:t>
              </a:r>
            </a:p>
          </p:txBody>
        </p:sp>
        <p:sp>
          <p:nvSpPr>
            <p:cNvPr id="7" name="TextBox 7"/>
            <p:cNvSpPr txBox="1"/>
            <p:nvPr/>
          </p:nvSpPr>
          <p:spPr>
            <a:xfrm>
              <a:off x="0" y="1119542"/>
              <a:ext cx="9989119" cy="1926590"/>
            </a:xfrm>
            <a:prstGeom prst="rect">
              <a:avLst/>
            </a:prstGeom>
          </p:spPr>
          <p:txBody>
            <a:bodyPr lIns="0" tIns="0" rIns="0" bIns="0" rtlCol="0" anchor="t">
              <a:spAutoFit/>
            </a:bodyPr>
            <a:lstStyle/>
            <a:p>
              <a:pPr algn="l">
                <a:lnSpc>
                  <a:spcPts val="3919"/>
                </a:lnSpc>
              </a:pPr>
              <a:r>
                <a:rPr lang="en-US" sz="2800" b="0" i="0" spc="84">
                  <a:solidFill>
                    <a:srgbClr val="050707"/>
                  </a:solidFill>
                  <a:latin typeface="Montserrat Light"/>
                </a:rPr>
                <a:t>Schrijver-dichter</a:t>
              </a:r>
            </a:p>
            <a:p>
              <a:pPr algn="l">
                <a:lnSpc>
                  <a:spcPts val="3919"/>
                </a:lnSpc>
              </a:pPr>
              <a:r>
                <a:rPr lang="en-US" sz="2800" b="0" i="0" spc="84">
                  <a:solidFill>
                    <a:srgbClr val="050707"/>
                  </a:solidFill>
                  <a:latin typeface="Montserrat Light"/>
                </a:rPr>
                <a:t>Kunstcriticus</a:t>
              </a:r>
            </a:p>
            <a:p>
              <a:pPr algn="l">
                <a:lnSpc>
                  <a:spcPts val="3919"/>
                </a:lnSpc>
              </a:pPr>
              <a:r>
                <a:rPr lang="en-US" sz="2800" b="0" i="0" spc="84">
                  <a:solidFill>
                    <a:srgbClr val="050707"/>
                  </a:solidFill>
                  <a:latin typeface="Montserrat Light"/>
                </a:rPr>
                <a:t>Conservator KMSKA (1904-1919)</a:t>
              </a:r>
            </a:p>
          </p:txBody>
        </p:sp>
      </p:grpSp>
      <p:sp>
        <p:nvSpPr>
          <p:cNvPr id="8" name="AutoShape 8"/>
          <p:cNvSpPr/>
          <p:nvPr/>
        </p:nvSpPr>
        <p:spPr>
          <a:xfrm>
            <a:off x="0" y="-76200"/>
            <a:ext cx="1981200" cy="10363200"/>
          </a:xfrm>
          <a:prstGeom prst="rect">
            <a:avLst/>
          </a:prstGeom>
          <a:solidFill>
            <a:srgbClr val="F48C1C">
              <a:alpha val="49803"/>
            </a:srgbClr>
          </a:solid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8C1C"/>
        </a:solidFill>
        <a:effectLst/>
      </p:bgPr>
    </p:bg>
    <p:spTree>
      <p:nvGrpSpPr>
        <p:cNvPr id="1" name=""/>
        <p:cNvGrpSpPr/>
        <p:nvPr/>
      </p:nvGrpSpPr>
      <p:grpSpPr>
        <a:xfrm>
          <a:off x="0" y="0"/>
          <a:ext cx="0" cy="0"/>
          <a:chOff x="0" y="0"/>
          <a:chExt cx="0" cy="0"/>
        </a:xfrm>
      </p:grpSpPr>
      <p:sp>
        <p:nvSpPr>
          <p:cNvPr id="2" name="AutoShape 2"/>
          <p:cNvSpPr/>
          <p:nvPr/>
        </p:nvSpPr>
        <p:spPr>
          <a:xfrm>
            <a:off x="1028700" y="9190897"/>
            <a:ext cx="16230600" cy="33675"/>
          </a:xfrm>
          <a:prstGeom prst="rect">
            <a:avLst/>
          </a:prstGeom>
          <a:solidFill>
            <a:srgbClr val="F48C1C"/>
          </a:solidFill>
        </p:spPr>
      </p:sp>
      <p:sp>
        <p:nvSpPr>
          <p:cNvPr id="3" name="AutoShape 3"/>
          <p:cNvSpPr/>
          <p:nvPr/>
        </p:nvSpPr>
        <p:spPr>
          <a:xfrm>
            <a:off x="531674" y="-778479"/>
            <a:ext cx="838049" cy="11843959"/>
          </a:xfrm>
          <a:prstGeom prst="rect">
            <a:avLst/>
          </a:prstGeom>
          <a:solidFill>
            <a:srgbClr val="73CCCC"/>
          </a:solidFill>
        </p:spPr>
      </p:sp>
      <p:sp>
        <p:nvSpPr>
          <p:cNvPr id="4" name="TextBox 4"/>
          <p:cNvSpPr txBox="1"/>
          <p:nvPr/>
        </p:nvSpPr>
        <p:spPr>
          <a:xfrm>
            <a:off x="1673450" y="627906"/>
            <a:ext cx="15747708" cy="8807983"/>
          </a:xfrm>
          <a:prstGeom prst="rect">
            <a:avLst/>
          </a:prstGeom>
        </p:spPr>
        <p:txBody>
          <a:bodyPr lIns="0" tIns="0" rIns="0" bIns="0" rtlCol="0" anchor="t">
            <a:spAutoFit/>
          </a:bodyPr>
          <a:lstStyle/>
          <a:p>
            <a:pPr algn="l">
              <a:lnSpc>
                <a:spcPts val="3519"/>
              </a:lnSpc>
            </a:pPr>
            <a:r>
              <a:rPr lang="en-US" sz="3199" b="0" i="0">
                <a:solidFill>
                  <a:srgbClr val="FFFFFF"/>
                </a:solidFill>
                <a:latin typeface="Montserrat Classic"/>
              </a:rPr>
              <a:t>Geen vers werd, u ter eer, mijn Land, geschreven ... Geen boek dat van uw sterk-vroom volk verhaalt... Geen zang werd van uw schoonheid aangeheven en geen penseel heeft uw natuur gemaald ...Zo bleef dan mij, - mij, op uw grond geboren, en die 't zo vaak, voorheen, beproeven wou, doch te vergeefs, - 't voorrecht en de eer beschoren, de eerste te zijn, die u bezingen zou. Ik was nog knaap, toen ik u moest begeven....- Wat deed dat veel te vroege scheiden zeer!- Maar onverbleekt, diep in mijn ziel, bleef leven uw beeld, en telkens keerde ik tot u weer... Aan Vaders hand doorliep ik uw landouwen, uw schaûwrijk bos- en weeldrig akkerland... 'k Vond u de heerlijkste aller Vlaamse gouwen en roemde u stout Oud-Brabants lustwarrand! Ik weet geen streek, die het bij u kan halen in veie vruchtbaarheid en schoonheidsglans. Uw groene heuvels en nog groener dalen omringen Brussel met smaragden krans.Van Vlaandrens Dender tot de boord der Zenne golft gij en deint in lijnen, hoog en diep ... Geen nijverheid kwam nog uw schoonheid schennen, uw schoonheid, ongerept, als God haar schiep. Wat stond ik vaak, in 't morgen zonnegloren, op Leeberg-heuvel of bij d'IJzren man!  Uit ieder dorpken spichtte een spitse toren ... op elken kouter zwoegde een paardenspan ...Op twintig hillen toonden twintig molens hun draaiend wiekenkruis, reusachtig groot... In al de weiden vaarzen, paarden, volens ... Op al de daken tonig pannenrood..</a:t>
            </a:r>
          </a:p>
        </p:txBody>
      </p:sp>
      <p:sp>
        <p:nvSpPr>
          <p:cNvPr id="5" name="TextBox 5"/>
          <p:cNvSpPr txBox="1"/>
          <p:nvPr/>
        </p:nvSpPr>
        <p:spPr>
          <a:xfrm>
            <a:off x="1673450" y="9746472"/>
            <a:ext cx="13979131" cy="337011"/>
          </a:xfrm>
          <a:prstGeom prst="rect">
            <a:avLst/>
          </a:prstGeom>
        </p:spPr>
        <p:txBody>
          <a:bodyPr lIns="0" tIns="0" rIns="0" bIns="0" rtlCol="0" anchor="t">
            <a:spAutoFit/>
          </a:bodyPr>
          <a:lstStyle/>
          <a:p>
            <a:pPr algn="l">
              <a:lnSpc>
                <a:spcPts val="2737"/>
              </a:lnSpc>
            </a:pPr>
            <a:r>
              <a:rPr lang="en-US" sz="2105" b="0" i="0" spc="210">
                <a:solidFill>
                  <a:srgbClr val="050707"/>
                </a:solidFill>
                <a:latin typeface="Montserrat Light"/>
              </a:rPr>
              <a:t>AAN MIJN PAYOTTENLAND (1929)</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42246" y="9190897"/>
            <a:ext cx="16230600" cy="67403"/>
          </a:xfrm>
          <a:prstGeom prst="rect">
            <a:avLst/>
          </a:prstGeom>
          <a:solidFill>
            <a:srgbClr val="F48C1C"/>
          </a:solidFill>
        </p:spPr>
      </p:sp>
      <p:pic>
        <p:nvPicPr>
          <p:cNvPr id="3" name="Picture 3"/>
          <p:cNvPicPr>
            <a:picLocks noChangeAspect="1"/>
          </p:cNvPicPr>
          <p:nvPr/>
        </p:nvPicPr>
        <p:blipFill>
          <a:blip r:embed="rId2"/>
          <a:srcRect t="4159" r="5284" b="8731"/>
          <a:stretch>
            <a:fillRect/>
          </a:stretch>
        </p:blipFill>
        <p:spPr>
          <a:xfrm>
            <a:off x="6235810" y="1633035"/>
            <a:ext cx="11023490" cy="7574700"/>
          </a:xfrm>
          <a:prstGeom prst="rect">
            <a:avLst/>
          </a:prstGeom>
        </p:spPr>
      </p:pic>
      <p:grpSp>
        <p:nvGrpSpPr>
          <p:cNvPr id="4" name="Group 4"/>
          <p:cNvGrpSpPr/>
          <p:nvPr/>
        </p:nvGrpSpPr>
        <p:grpSpPr>
          <a:xfrm>
            <a:off x="1042246" y="1028700"/>
            <a:ext cx="3984415" cy="1852669"/>
            <a:chOff x="0" y="0"/>
            <a:chExt cx="5312553" cy="2470226"/>
          </a:xfrm>
        </p:grpSpPr>
        <p:sp>
          <p:nvSpPr>
            <p:cNvPr id="5" name="TextBox 5"/>
            <p:cNvSpPr txBox="1"/>
            <p:nvPr/>
          </p:nvSpPr>
          <p:spPr>
            <a:xfrm>
              <a:off x="0" y="543635"/>
              <a:ext cx="5312553" cy="1926590"/>
            </a:xfrm>
            <a:prstGeom prst="rect">
              <a:avLst/>
            </a:prstGeom>
          </p:spPr>
          <p:txBody>
            <a:bodyPr lIns="0" tIns="0" rIns="0" bIns="0" rtlCol="0" anchor="t">
              <a:spAutoFit/>
            </a:bodyPr>
            <a:lstStyle/>
            <a:p>
              <a:pPr algn="l">
                <a:lnSpc>
                  <a:spcPts val="3919"/>
                </a:lnSpc>
              </a:pPr>
              <a:r>
                <a:rPr lang="en-US" sz="2800" b="0" i="0" spc="84">
                  <a:solidFill>
                    <a:srgbClr val="050707"/>
                  </a:solidFill>
                  <a:latin typeface="Montserrat Light"/>
                </a:rPr>
                <a:t>Oeuvrecatalogus</a:t>
              </a:r>
            </a:p>
            <a:p>
              <a:pPr algn="l">
                <a:lnSpc>
                  <a:spcPts val="3919"/>
                </a:lnSpc>
              </a:pPr>
              <a:r>
                <a:rPr lang="en-US" sz="2800" b="0" i="0" spc="84">
                  <a:solidFill>
                    <a:srgbClr val="050707"/>
                  </a:solidFill>
                  <a:latin typeface="Montserrat Light"/>
                </a:rPr>
                <a:t>1905</a:t>
              </a:r>
            </a:p>
            <a:p>
              <a:pPr algn="l">
                <a:lnSpc>
                  <a:spcPts val="3919"/>
                </a:lnSpc>
              </a:pPr>
              <a:endParaRPr lang="en-US" sz="2800" b="0" i="0" spc="84">
                <a:solidFill>
                  <a:srgbClr val="050707"/>
                </a:solidFill>
                <a:latin typeface="Montserrat Light"/>
              </a:endParaRPr>
            </a:p>
          </p:txBody>
        </p:sp>
        <p:sp>
          <p:nvSpPr>
            <p:cNvPr id="6" name="AutoShape 6"/>
            <p:cNvSpPr/>
            <p:nvPr/>
          </p:nvSpPr>
          <p:spPr>
            <a:xfrm>
              <a:off x="0" y="0"/>
              <a:ext cx="1166563" cy="165368"/>
            </a:xfrm>
            <a:prstGeom prst="rect">
              <a:avLst/>
            </a:prstGeom>
            <a:solidFill>
              <a:srgbClr val="F48C1C"/>
            </a:solidFill>
          </p:spPr>
        </p:sp>
      </p:grpSp>
      <p:sp>
        <p:nvSpPr>
          <p:cNvPr id="7" name="AutoShape 7"/>
          <p:cNvSpPr/>
          <p:nvPr/>
        </p:nvSpPr>
        <p:spPr>
          <a:xfrm>
            <a:off x="6235810" y="8945374"/>
            <a:ext cx="11023490" cy="1341626"/>
          </a:xfrm>
          <a:prstGeom prst="rect">
            <a:avLst/>
          </a:prstGeom>
          <a:solidFill>
            <a:srgbClr val="F48C1C">
              <a:alpha val="49803"/>
            </a:srgbClr>
          </a:solidFill>
        </p:spPr>
      </p:sp>
      <p:sp>
        <p:nvSpPr>
          <p:cNvPr id="8" name="AutoShape 8"/>
          <p:cNvSpPr/>
          <p:nvPr/>
        </p:nvSpPr>
        <p:spPr>
          <a:xfrm>
            <a:off x="6235810" y="-1187095"/>
            <a:ext cx="11023490" cy="3086100"/>
          </a:xfrm>
          <a:prstGeom prst="rect">
            <a:avLst/>
          </a:prstGeom>
          <a:solidFill>
            <a:srgbClr val="F48C1C">
              <a:alpha val="49803"/>
            </a:srgbClr>
          </a:solid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6600825" cy="10287000"/>
          </a:xfrm>
          <a:prstGeom prst="rect">
            <a:avLst/>
          </a:prstGeom>
        </p:spPr>
      </p:pic>
      <p:sp>
        <p:nvSpPr>
          <p:cNvPr id="3" name="TextBox 3"/>
          <p:cNvSpPr txBox="1"/>
          <p:nvPr/>
        </p:nvSpPr>
        <p:spPr>
          <a:xfrm>
            <a:off x="7664894" y="709246"/>
            <a:ext cx="7983735" cy="1143000"/>
          </a:xfrm>
          <a:prstGeom prst="rect">
            <a:avLst/>
          </a:prstGeom>
        </p:spPr>
        <p:txBody>
          <a:bodyPr lIns="0" tIns="0" rIns="0" bIns="0" rtlCol="0" anchor="t">
            <a:spAutoFit/>
          </a:bodyPr>
          <a:lstStyle/>
          <a:p>
            <a:pPr algn="l">
              <a:lnSpc>
                <a:spcPts val="8800"/>
              </a:lnSpc>
            </a:pPr>
            <a:endParaRPr/>
          </a:p>
        </p:txBody>
      </p:sp>
      <p:sp>
        <p:nvSpPr>
          <p:cNvPr id="4" name="TextBox 4"/>
          <p:cNvSpPr txBox="1"/>
          <p:nvPr/>
        </p:nvSpPr>
        <p:spPr>
          <a:xfrm>
            <a:off x="7664894" y="2224134"/>
            <a:ext cx="6844140" cy="1465792"/>
          </a:xfrm>
          <a:prstGeom prst="rect">
            <a:avLst/>
          </a:prstGeom>
        </p:spPr>
        <p:txBody>
          <a:bodyPr lIns="0" tIns="0" rIns="0" bIns="0" rtlCol="0" anchor="t">
            <a:spAutoFit/>
          </a:bodyPr>
          <a:lstStyle/>
          <a:p>
            <a:pPr algn="l">
              <a:lnSpc>
                <a:spcPts val="11519"/>
              </a:lnSpc>
            </a:pPr>
            <a:r>
              <a:rPr lang="en-US" sz="9600" b="0" i="0" spc="480">
                <a:solidFill>
                  <a:srgbClr val="F48C1C"/>
                </a:solidFill>
                <a:latin typeface="Abril Fatface"/>
              </a:rPr>
              <a:t>1902</a:t>
            </a:r>
          </a:p>
        </p:txBody>
      </p:sp>
      <p:sp>
        <p:nvSpPr>
          <p:cNvPr id="5" name="TextBox 5"/>
          <p:cNvSpPr txBox="1"/>
          <p:nvPr/>
        </p:nvSpPr>
        <p:spPr>
          <a:xfrm>
            <a:off x="7664894" y="4180231"/>
            <a:ext cx="6844140" cy="1459230"/>
          </a:xfrm>
          <a:prstGeom prst="rect">
            <a:avLst/>
          </a:prstGeom>
        </p:spPr>
        <p:txBody>
          <a:bodyPr lIns="0" tIns="0" rIns="0" bIns="0" rtlCol="0" anchor="t">
            <a:spAutoFit/>
          </a:bodyPr>
          <a:lstStyle/>
          <a:p>
            <a:pPr algn="l">
              <a:lnSpc>
                <a:spcPts val="3919"/>
              </a:lnSpc>
            </a:pPr>
            <a:r>
              <a:rPr lang="en-US" sz="2800" b="0" i="0" spc="84">
                <a:solidFill>
                  <a:srgbClr val="050707"/>
                </a:solidFill>
                <a:latin typeface="Montserrat Light"/>
              </a:rPr>
              <a:t>Exposition des primitifs flamand</a:t>
            </a:r>
            <a:r>
              <a:rPr lang="en-US" sz="2799" b="0" i="0" spc="83">
                <a:solidFill>
                  <a:srgbClr val="050707"/>
                </a:solidFill>
                <a:latin typeface="Montserrat Light"/>
              </a:rPr>
              <a:t>s à B</a:t>
            </a:r>
            <a:r>
              <a:rPr lang="en-US" sz="2800" b="0" i="0" spc="84">
                <a:solidFill>
                  <a:srgbClr val="050707"/>
                </a:solidFill>
                <a:latin typeface="Montserrat Light"/>
              </a:rPr>
              <a:t>ruges</a:t>
            </a:r>
          </a:p>
          <a:p>
            <a:pPr algn="l">
              <a:lnSpc>
                <a:spcPts val="3919"/>
              </a:lnSpc>
            </a:pPr>
            <a:r>
              <a:rPr lang="en-US" sz="2800" b="0" i="0" spc="84">
                <a:solidFill>
                  <a:srgbClr val="050707"/>
                </a:solidFill>
                <a:latin typeface="Montserrat Light"/>
              </a:rPr>
              <a:t>15 juni -15 oktober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2557" y="6617015"/>
            <a:ext cx="18490557" cy="3766240"/>
          </a:xfrm>
          <a:prstGeom prst="rect">
            <a:avLst/>
          </a:prstGeom>
          <a:solidFill>
            <a:srgbClr val="F48C1C">
              <a:alpha val="49803"/>
            </a:srgbClr>
          </a:solidFill>
        </p:spPr>
      </p:sp>
      <p:pic>
        <p:nvPicPr>
          <p:cNvPr id="3" name="Picture 3"/>
          <p:cNvPicPr>
            <a:picLocks noChangeAspect="1"/>
          </p:cNvPicPr>
          <p:nvPr/>
        </p:nvPicPr>
        <p:blipFill>
          <a:blip r:embed="rId2"/>
          <a:srcRect/>
          <a:stretch>
            <a:fillRect/>
          </a:stretch>
        </p:blipFill>
        <p:spPr>
          <a:xfrm>
            <a:off x="341701" y="3975729"/>
            <a:ext cx="8123127" cy="5282571"/>
          </a:xfrm>
          <a:prstGeom prst="rect">
            <a:avLst/>
          </a:prstGeom>
        </p:spPr>
      </p:pic>
      <p:pic>
        <p:nvPicPr>
          <p:cNvPr id="4" name="Picture 4"/>
          <p:cNvPicPr>
            <a:picLocks noChangeAspect="1"/>
          </p:cNvPicPr>
          <p:nvPr/>
        </p:nvPicPr>
        <p:blipFill>
          <a:blip r:embed="rId3"/>
          <a:srcRect/>
          <a:stretch>
            <a:fillRect/>
          </a:stretch>
        </p:blipFill>
        <p:spPr>
          <a:xfrm>
            <a:off x="9653350" y="3975729"/>
            <a:ext cx="7605950" cy="5282571"/>
          </a:xfrm>
          <a:prstGeom prst="rect">
            <a:avLst/>
          </a:prstGeom>
        </p:spPr>
      </p:pic>
      <p:sp>
        <p:nvSpPr>
          <p:cNvPr id="5" name="TextBox 5"/>
          <p:cNvSpPr txBox="1"/>
          <p:nvPr/>
        </p:nvSpPr>
        <p:spPr>
          <a:xfrm>
            <a:off x="360821" y="1658162"/>
            <a:ext cx="17566359" cy="1066800"/>
          </a:xfrm>
          <a:prstGeom prst="rect">
            <a:avLst/>
          </a:prstGeom>
        </p:spPr>
        <p:txBody>
          <a:bodyPr lIns="0" tIns="0" rIns="0" bIns="0" rtlCol="0" anchor="t">
            <a:spAutoFit/>
          </a:bodyPr>
          <a:lstStyle/>
          <a:p>
            <a:pPr algn="l">
              <a:lnSpc>
                <a:spcPts val="8400"/>
              </a:lnSpc>
            </a:pPr>
            <a:r>
              <a:rPr lang="en-US" sz="7000" b="0" i="0" spc="350">
                <a:solidFill>
                  <a:srgbClr val="050707"/>
                </a:solidFill>
                <a:latin typeface="Abril Fatface"/>
              </a:rPr>
              <a:t>Herontdekking werk Bruegel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566620"/>
            <a:ext cx="7769867" cy="7153760"/>
            <a:chOff x="0" y="0"/>
            <a:chExt cx="10359823" cy="9538347"/>
          </a:xfrm>
        </p:grpSpPr>
        <p:sp>
          <p:nvSpPr>
            <p:cNvPr id="3" name="TextBox 3"/>
            <p:cNvSpPr txBox="1"/>
            <p:nvPr/>
          </p:nvSpPr>
          <p:spPr>
            <a:xfrm>
              <a:off x="0" y="76200"/>
              <a:ext cx="10359823" cy="1549400"/>
            </a:xfrm>
            <a:prstGeom prst="rect">
              <a:avLst/>
            </a:prstGeom>
          </p:spPr>
          <p:txBody>
            <a:bodyPr lIns="0" tIns="0" rIns="0" bIns="0" rtlCol="0" anchor="t">
              <a:spAutoFit/>
            </a:bodyPr>
            <a:lstStyle/>
            <a:p>
              <a:pPr algn="l">
                <a:lnSpc>
                  <a:spcPts val="8800"/>
                </a:lnSpc>
              </a:pPr>
              <a:r>
                <a:rPr lang="en-US" sz="8000" b="0" i="0">
                  <a:solidFill>
                    <a:srgbClr val="050707"/>
                  </a:solidFill>
                  <a:latin typeface="Abril Fatface"/>
                </a:rPr>
                <a:t>WOI</a:t>
              </a:r>
            </a:p>
          </p:txBody>
        </p:sp>
        <p:sp>
          <p:nvSpPr>
            <p:cNvPr id="4" name="TextBox 4"/>
            <p:cNvSpPr txBox="1"/>
            <p:nvPr/>
          </p:nvSpPr>
          <p:spPr>
            <a:xfrm>
              <a:off x="0" y="3018987"/>
              <a:ext cx="10131698" cy="1951567"/>
            </a:xfrm>
            <a:prstGeom prst="rect">
              <a:avLst/>
            </a:prstGeom>
          </p:spPr>
          <p:txBody>
            <a:bodyPr lIns="0" tIns="0" rIns="0" bIns="0" rtlCol="0" anchor="t">
              <a:spAutoFit/>
            </a:bodyPr>
            <a:lstStyle/>
            <a:p>
              <a:pPr algn="l">
                <a:lnSpc>
                  <a:spcPts val="3900"/>
                </a:lnSpc>
              </a:pPr>
              <a:r>
                <a:rPr lang="en-US" sz="3000" b="0" i="0" spc="300">
                  <a:solidFill>
                    <a:srgbClr val="050707"/>
                  </a:solidFill>
                  <a:latin typeface="Montserrat Light"/>
                </a:rPr>
                <a:t>FAILLISSEMENT VAN DE TECHNOLOGISCHE VOORUITGANG</a:t>
              </a:r>
            </a:p>
          </p:txBody>
        </p:sp>
        <p:sp>
          <p:nvSpPr>
            <p:cNvPr id="5" name="AutoShape 5"/>
            <p:cNvSpPr/>
            <p:nvPr/>
          </p:nvSpPr>
          <p:spPr>
            <a:xfrm>
              <a:off x="0" y="2200124"/>
              <a:ext cx="1166563" cy="165368"/>
            </a:xfrm>
            <a:prstGeom prst="rect">
              <a:avLst/>
            </a:prstGeom>
            <a:solidFill>
              <a:srgbClr val="F48C1C"/>
            </a:solidFill>
          </p:spPr>
        </p:sp>
        <p:sp>
          <p:nvSpPr>
            <p:cNvPr id="6" name="TextBox 6"/>
            <p:cNvSpPr txBox="1"/>
            <p:nvPr/>
          </p:nvSpPr>
          <p:spPr>
            <a:xfrm>
              <a:off x="0" y="5953504"/>
              <a:ext cx="10359823" cy="1549400"/>
            </a:xfrm>
            <a:prstGeom prst="rect">
              <a:avLst/>
            </a:prstGeom>
          </p:spPr>
          <p:txBody>
            <a:bodyPr lIns="0" tIns="0" rIns="0" bIns="0" rtlCol="0" anchor="t">
              <a:spAutoFit/>
            </a:bodyPr>
            <a:lstStyle/>
            <a:p>
              <a:pPr algn="l">
                <a:lnSpc>
                  <a:spcPts val="8800"/>
                </a:lnSpc>
              </a:pPr>
              <a:endParaRPr/>
            </a:p>
          </p:txBody>
        </p:sp>
        <p:sp>
          <p:nvSpPr>
            <p:cNvPr id="7" name="TextBox 7"/>
            <p:cNvSpPr txBox="1"/>
            <p:nvPr/>
          </p:nvSpPr>
          <p:spPr>
            <a:xfrm>
              <a:off x="0" y="8896291"/>
              <a:ext cx="10131698" cy="642056"/>
            </a:xfrm>
            <a:prstGeom prst="rect">
              <a:avLst/>
            </a:prstGeom>
          </p:spPr>
          <p:txBody>
            <a:bodyPr lIns="0" tIns="0" rIns="0" bIns="0" rtlCol="0" anchor="t">
              <a:spAutoFit/>
            </a:bodyPr>
            <a:lstStyle/>
            <a:p>
              <a:pPr algn="l">
                <a:lnSpc>
                  <a:spcPts val="3900"/>
                </a:lnSpc>
              </a:pPr>
              <a:endParaRPr/>
            </a:p>
          </p:txBody>
        </p:sp>
      </p:grpSp>
      <p:grpSp>
        <p:nvGrpSpPr>
          <p:cNvPr id="8" name="Group 8"/>
          <p:cNvGrpSpPr/>
          <p:nvPr/>
        </p:nvGrpSpPr>
        <p:grpSpPr>
          <a:xfrm>
            <a:off x="8164856" y="0"/>
            <a:ext cx="6544275" cy="10287000"/>
            <a:chOff x="0" y="0"/>
            <a:chExt cx="8725700" cy="13716000"/>
          </a:xfrm>
        </p:grpSpPr>
        <p:pic>
          <p:nvPicPr>
            <p:cNvPr id="9" name="Picture 9"/>
            <p:cNvPicPr>
              <a:picLocks noChangeAspect="1"/>
            </p:cNvPicPr>
            <p:nvPr/>
          </p:nvPicPr>
          <p:blipFill>
            <a:blip r:embed="rId2"/>
            <a:srcRect l="1680" r="1680"/>
            <a:stretch>
              <a:fillRect/>
            </a:stretch>
          </p:blipFill>
          <p:spPr>
            <a:xfrm>
              <a:off x="0" y="0"/>
              <a:ext cx="8725700" cy="6794500"/>
            </a:xfrm>
            <a:prstGeom prst="rect">
              <a:avLst/>
            </a:prstGeom>
          </p:spPr>
        </p:pic>
        <p:pic>
          <p:nvPicPr>
            <p:cNvPr id="10" name="Picture 10"/>
            <p:cNvPicPr>
              <a:picLocks noChangeAspect="1"/>
            </p:cNvPicPr>
            <p:nvPr/>
          </p:nvPicPr>
          <p:blipFill>
            <a:blip r:embed="rId3"/>
            <a:srcRect l="958" r="958"/>
            <a:stretch>
              <a:fillRect/>
            </a:stretch>
          </p:blipFill>
          <p:spPr>
            <a:xfrm>
              <a:off x="0" y="6921500"/>
              <a:ext cx="8725700" cy="6794500"/>
            </a:xfrm>
            <a:prstGeom prst="rect">
              <a:avLst/>
            </a:prstGeom>
          </p:spPr>
        </p:pic>
      </p:grpSp>
      <p:sp>
        <p:nvSpPr>
          <p:cNvPr id="11" name="AutoShape 11"/>
          <p:cNvSpPr/>
          <p:nvPr/>
        </p:nvSpPr>
        <p:spPr>
          <a:xfrm>
            <a:off x="10210800" y="7505700"/>
            <a:ext cx="8077200" cy="2781300"/>
          </a:xfrm>
          <a:prstGeom prst="rect">
            <a:avLst/>
          </a:prstGeom>
          <a:solidFill>
            <a:srgbClr val="F48C1C">
              <a:alpha val="49803"/>
            </a:srgbClr>
          </a:solid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190897"/>
            <a:ext cx="17259300" cy="51509"/>
          </a:xfrm>
          <a:prstGeom prst="rect">
            <a:avLst/>
          </a:prstGeom>
          <a:solidFill>
            <a:srgbClr val="F48C1C"/>
          </a:solidFill>
        </p:spPr>
      </p:sp>
      <p:grpSp>
        <p:nvGrpSpPr>
          <p:cNvPr id="3" name="Group 3"/>
          <p:cNvGrpSpPr/>
          <p:nvPr/>
        </p:nvGrpSpPr>
        <p:grpSpPr>
          <a:xfrm>
            <a:off x="1028700" y="1028700"/>
            <a:ext cx="7888685" cy="3847305"/>
            <a:chOff x="0" y="0"/>
            <a:chExt cx="10518246" cy="5129740"/>
          </a:xfrm>
        </p:grpSpPr>
        <p:sp>
          <p:nvSpPr>
            <p:cNvPr id="4" name="TextBox 4"/>
            <p:cNvSpPr txBox="1"/>
            <p:nvPr/>
          </p:nvSpPr>
          <p:spPr>
            <a:xfrm>
              <a:off x="0" y="76200"/>
              <a:ext cx="10518246" cy="3039533"/>
            </a:xfrm>
            <a:prstGeom prst="rect">
              <a:avLst/>
            </a:prstGeom>
          </p:spPr>
          <p:txBody>
            <a:bodyPr lIns="0" tIns="0" rIns="0" bIns="0" rtlCol="0" anchor="t">
              <a:spAutoFit/>
            </a:bodyPr>
            <a:lstStyle/>
            <a:p>
              <a:pPr algn="l">
                <a:lnSpc>
                  <a:spcPts val="8800"/>
                </a:lnSpc>
              </a:pPr>
              <a:r>
                <a:rPr lang="en-US" sz="8000" b="0" i="0">
                  <a:solidFill>
                    <a:srgbClr val="F48C1C"/>
                  </a:solidFill>
                  <a:latin typeface="Abril Fatface"/>
                </a:rPr>
                <a:t>Bruegeljaar 2019</a:t>
              </a:r>
            </a:p>
          </p:txBody>
        </p:sp>
        <p:sp>
          <p:nvSpPr>
            <p:cNvPr id="5" name="TextBox 5"/>
            <p:cNvSpPr txBox="1"/>
            <p:nvPr/>
          </p:nvSpPr>
          <p:spPr>
            <a:xfrm>
              <a:off x="0" y="3752495"/>
              <a:ext cx="10518246" cy="1377244"/>
            </a:xfrm>
            <a:prstGeom prst="rect">
              <a:avLst/>
            </a:prstGeom>
          </p:spPr>
          <p:txBody>
            <a:bodyPr lIns="0" tIns="0" rIns="0" bIns="0" rtlCol="0" anchor="t">
              <a:spAutoFit/>
            </a:bodyPr>
            <a:lstStyle/>
            <a:p>
              <a:pPr algn="l">
                <a:lnSpc>
                  <a:spcPts val="4079"/>
                </a:lnSpc>
              </a:pPr>
              <a:r>
                <a:rPr lang="en-US" sz="3400" b="0" i="0" spc="170">
                  <a:solidFill>
                    <a:srgbClr val="050707"/>
                  </a:solidFill>
                  <a:latin typeface="Montserrat Classic"/>
                </a:rPr>
                <a:t>Waarom leeft Bruegel (nog) in het Pajottenland?</a:t>
              </a:r>
            </a:p>
          </p:txBody>
        </p:sp>
      </p:grpSp>
      <p:grpSp>
        <p:nvGrpSpPr>
          <p:cNvPr id="6" name="Group 6"/>
          <p:cNvGrpSpPr/>
          <p:nvPr/>
        </p:nvGrpSpPr>
        <p:grpSpPr>
          <a:xfrm>
            <a:off x="9866967" y="-721794"/>
            <a:ext cx="6118830" cy="11440416"/>
            <a:chOff x="0" y="0"/>
            <a:chExt cx="1023631" cy="1913890"/>
          </a:xfrm>
        </p:grpSpPr>
        <p:sp>
          <p:nvSpPr>
            <p:cNvPr id="7" name="Freeform 7"/>
            <p:cNvSpPr/>
            <p:nvPr/>
          </p:nvSpPr>
          <p:spPr>
            <a:xfrm>
              <a:off x="0" y="0"/>
              <a:ext cx="1023631" cy="1913890"/>
            </a:xfrm>
            <a:custGeom>
              <a:avLst/>
              <a:gdLst/>
              <a:ahLst/>
              <a:cxnLst/>
              <a:rect l="l" t="t" r="r" b="b"/>
              <a:pathLst>
                <a:path w="1023631" h="1913890">
                  <a:moveTo>
                    <a:pt x="0" y="0"/>
                  </a:moveTo>
                  <a:lnTo>
                    <a:pt x="1023631" y="0"/>
                  </a:lnTo>
                  <a:lnTo>
                    <a:pt x="1023631" y="1913890"/>
                  </a:lnTo>
                  <a:lnTo>
                    <a:pt x="0" y="1913890"/>
                  </a:lnTo>
                  <a:close/>
                </a:path>
              </a:pathLst>
            </a:custGeom>
            <a:solidFill>
              <a:srgbClr val="73CCCC"/>
            </a:solidFill>
          </p:spPr>
        </p:sp>
      </p:grpSp>
      <p:grpSp>
        <p:nvGrpSpPr>
          <p:cNvPr id="8" name="Group 8"/>
          <p:cNvGrpSpPr/>
          <p:nvPr/>
        </p:nvGrpSpPr>
        <p:grpSpPr>
          <a:xfrm>
            <a:off x="10430537" y="-356061"/>
            <a:ext cx="4920789" cy="11358806"/>
            <a:chOff x="0" y="0"/>
            <a:chExt cx="6561052" cy="15145075"/>
          </a:xfrm>
        </p:grpSpPr>
        <p:pic>
          <p:nvPicPr>
            <p:cNvPr id="9" name="Picture 9"/>
            <p:cNvPicPr>
              <a:picLocks noChangeAspect="1"/>
            </p:cNvPicPr>
            <p:nvPr/>
          </p:nvPicPr>
          <p:blipFill>
            <a:blip r:embed="rId2"/>
            <a:srcRect l="3687" r="3687"/>
            <a:stretch>
              <a:fillRect/>
            </a:stretch>
          </p:blipFill>
          <p:spPr>
            <a:xfrm>
              <a:off x="0" y="5133025"/>
              <a:ext cx="6561052" cy="10012050"/>
            </a:xfrm>
            <a:prstGeom prst="rect">
              <a:avLst/>
            </a:prstGeom>
          </p:spPr>
        </p:pic>
        <p:pic>
          <p:nvPicPr>
            <p:cNvPr id="10" name="Picture 10"/>
            <p:cNvPicPr>
              <a:picLocks noChangeAspect="1"/>
            </p:cNvPicPr>
            <p:nvPr/>
          </p:nvPicPr>
          <p:blipFill>
            <a:blip r:embed="rId3"/>
            <a:srcRect l="9042" r="9042"/>
            <a:stretch>
              <a:fillRect/>
            </a:stretch>
          </p:blipFill>
          <p:spPr>
            <a:xfrm>
              <a:off x="0" y="0"/>
              <a:ext cx="6561052" cy="5006025"/>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81462" y="274175"/>
            <a:ext cx="15789894" cy="2085128"/>
          </a:xfrm>
          <a:prstGeom prst="rect">
            <a:avLst/>
          </a:prstGeom>
        </p:spPr>
        <p:txBody>
          <a:bodyPr lIns="0" tIns="0" rIns="0" bIns="0" rtlCol="0" anchor="t">
            <a:spAutoFit/>
          </a:bodyPr>
          <a:lstStyle/>
          <a:p>
            <a:pPr algn="ctr">
              <a:lnSpc>
                <a:spcPts val="8320"/>
              </a:lnSpc>
            </a:pPr>
            <a:r>
              <a:rPr lang="en-US" sz="6400" b="1" i="0" spc="64">
                <a:solidFill>
                  <a:srgbClr val="050707"/>
                </a:solidFill>
                <a:latin typeface="Montserrat Classic"/>
              </a:rPr>
              <a:t>Bruegel als inspiratiebron voor het Belgisch expressionisme</a:t>
            </a:r>
          </a:p>
        </p:txBody>
      </p:sp>
      <p:grpSp>
        <p:nvGrpSpPr>
          <p:cNvPr id="3" name="Group 3"/>
          <p:cNvGrpSpPr/>
          <p:nvPr/>
        </p:nvGrpSpPr>
        <p:grpSpPr>
          <a:xfrm>
            <a:off x="523733" y="7055129"/>
            <a:ext cx="5029116" cy="1817937"/>
            <a:chOff x="0" y="0"/>
            <a:chExt cx="6705488" cy="2423917"/>
          </a:xfrm>
        </p:grpSpPr>
        <p:sp>
          <p:nvSpPr>
            <p:cNvPr id="4" name="TextBox 4"/>
            <p:cNvSpPr txBox="1"/>
            <p:nvPr/>
          </p:nvSpPr>
          <p:spPr>
            <a:xfrm>
              <a:off x="0" y="-38100"/>
              <a:ext cx="6705488" cy="642056"/>
            </a:xfrm>
            <a:prstGeom prst="rect">
              <a:avLst/>
            </a:prstGeom>
          </p:spPr>
          <p:txBody>
            <a:bodyPr lIns="0" tIns="0" rIns="0" bIns="0" rtlCol="0" anchor="t">
              <a:spAutoFit/>
            </a:bodyPr>
            <a:lstStyle/>
            <a:p>
              <a:pPr algn="ctr">
                <a:lnSpc>
                  <a:spcPts val="3900"/>
                </a:lnSpc>
              </a:pPr>
              <a:endParaRPr/>
            </a:p>
          </p:txBody>
        </p:sp>
        <p:sp>
          <p:nvSpPr>
            <p:cNvPr id="5" name="TextBox 5"/>
            <p:cNvSpPr txBox="1"/>
            <p:nvPr/>
          </p:nvSpPr>
          <p:spPr>
            <a:xfrm>
              <a:off x="0" y="1854745"/>
              <a:ext cx="6705488" cy="569172"/>
            </a:xfrm>
            <a:prstGeom prst="rect">
              <a:avLst/>
            </a:prstGeom>
          </p:spPr>
          <p:txBody>
            <a:bodyPr lIns="0" tIns="0" rIns="0" bIns="0" rtlCol="0" anchor="t">
              <a:spAutoFit/>
            </a:bodyPr>
            <a:lstStyle/>
            <a:p>
              <a:pPr algn="ctr">
                <a:lnSpc>
                  <a:spcPts val="3640"/>
                </a:lnSpc>
              </a:pPr>
              <a:r>
                <a:rPr lang="en-US" sz="2600" b="0" i="0">
                  <a:solidFill>
                    <a:srgbClr val="050707"/>
                  </a:solidFill>
                  <a:latin typeface="Montserrat Light"/>
                </a:rPr>
                <a:t>Jean Brusselmans (1884-1953)</a:t>
              </a:r>
            </a:p>
          </p:txBody>
        </p:sp>
      </p:grpSp>
      <p:grpSp>
        <p:nvGrpSpPr>
          <p:cNvPr id="6" name="Group 6"/>
          <p:cNvGrpSpPr/>
          <p:nvPr/>
        </p:nvGrpSpPr>
        <p:grpSpPr>
          <a:xfrm>
            <a:off x="6646790" y="7055129"/>
            <a:ext cx="5032521" cy="1822171"/>
            <a:chOff x="0" y="0"/>
            <a:chExt cx="6710028" cy="2429561"/>
          </a:xfrm>
        </p:grpSpPr>
        <p:sp>
          <p:nvSpPr>
            <p:cNvPr id="7" name="TextBox 7"/>
            <p:cNvSpPr txBox="1"/>
            <p:nvPr/>
          </p:nvSpPr>
          <p:spPr>
            <a:xfrm>
              <a:off x="0" y="-38100"/>
              <a:ext cx="6710028" cy="647700"/>
            </a:xfrm>
            <a:prstGeom prst="rect">
              <a:avLst/>
            </a:prstGeom>
          </p:spPr>
          <p:txBody>
            <a:bodyPr lIns="0" tIns="0" rIns="0" bIns="0" rtlCol="0" anchor="t">
              <a:spAutoFit/>
            </a:bodyPr>
            <a:lstStyle/>
            <a:p>
              <a:pPr algn="ctr">
                <a:lnSpc>
                  <a:spcPts val="3900"/>
                </a:lnSpc>
              </a:pPr>
              <a:r>
                <a:rPr lang="en-US" sz="3000" b="0" i="0" spc="300">
                  <a:solidFill>
                    <a:srgbClr val="050707"/>
                  </a:solidFill>
                  <a:latin typeface="Montserrat Light"/>
                </a:rPr>
                <a:t>JOHN WALLS</a:t>
              </a:r>
            </a:p>
          </p:txBody>
        </p:sp>
        <p:sp>
          <p:nvSpPr>
            <p:cNvPr id="8" name="TextBox 8"/>
            <p:cNvSpPr txBox="1"/>
            <p:nvPr/>
          </p:nvSpPr>
          <p:spPr>
            <a:xfrm>
              <a:off x="0" y="1860389"/>
              <a:ext cx="6710028" cy="569172"/>
            </a:xfrm>
            <a:prstGeom prst="rect">
              <a:avLst/>
            </a:prstGeom>
          </p:spPr>
          <p:txBody>
            <a:bodyPr lIns="0" tIns="0" rIns="0" bIns="0" rtlCol="0" anchor="t">
              <a:spAutoFit/>
            </a:bodyPr>
            <a:lstStyle/>
            <a:p>
              <a:pPr algn="ctr">
                <a:lnSpc>
                  <a:spcPts val="3640"/>
                </a:lnSpc>
              </a:pPr>
              <a:r>
                <a:rPr lang="en-US" sz="2600" b="0" i="0">
                  <a:solidFill>
                    <a:srgbClr val="050707"/>
                  </a:solidFill>
                  <a:latin typeface="Montserrat Light"/>
                </a:rPr>
                <a:t>Constant Permeke (1886-1952)</a:t>
              </a:r>
            </a:p>
          </p:txBody>
        </p:sp>
      </p:grpSp>
      <p:grpSp>
        <p:nvGrpSpPr>
          <p:cNvPr id="9" name="Group 9"/>
          <p:cNvGrpSpPr/>
          <p:nvPr/>
        </p:nvGrpSpPr>
        <p:grpSpPr>
          <a:xfrm>
            <a:off x="12663214" y="7055129"/>
            <a:ext cx="5029116" cy="2279371"/>
            <a:chOff x="0" y="0"/>
            <a:chExt cx="6705488" cy="3039161"/>
          </a:xfrm>
        </p:grpSpPr>
        <p:sp>
          <p:nvSpPr>
            <p:cNvPr id="10" name="TextBox 10"/>
            <p:cNvSpPr txBox="1"/>
            <p:nvPr/>
          </p:nvSpPr>
          <p:spPr>
            <a:xfrm>
              <a:off x="0" y="-38100"/>
              <a:ext cx="6705488" cy="647700"/>
            </a:xfrm>
            <a:prstGeom prst="rect">
              <a:avLst/>
            </a:prstGeom>
          </p:spPr>
          <p:txBody>
            <a:bodyPr lIns="0" tIns="0" rIns="0" bIns="0" rtlCol="0" anchor="t">
              <a:spAutoFit/>
            </a:bodyPr>
            <a:lstStyle/>
            <a:p>
              <a:pPr algn="ctr">
                <a:lnSpc>
                  <a:spcPts val="3900"/>
                </a:lnSpc>
              </a:pPr>
              <a:r>
                <a:rPr lang="en-US" sz="3000" b="0" i="0" spc="300">
                  <a:solidFill>
                    <a:srgbClr val="050707"/>
                  </a:solidFill>
                  <a:latin typeface="Montserrat Light"/>
                </a:rPr>
                <a:t>MICHAEL HORTON</a:t>
              </a:r>
            </a:p>
          </p:txBody>
        </p:sp>
        <p:sp>
          <p:nvSpPr>
            <p:cNvPr id="11" name="TextBox 11"/>
            <p:cNvSpPr txBox="1"/>
            <p:nvPr/>
          </p:nvSpPr>
          <p:spPr>
            <a:xfrm>
              <a:off x="0" y="1860389"/>
              <a:ext cx="6705488" cy="1178772"/>
            </a:xfrm>
            <a:prstGeom prst="rect">
              <a:avLst/>
            </a:prstGeom>
          </p:spPr>
          <p:txBody>
            <a:bodyPr lIns="0" tIns="0" rIns="0" bIns="0" rtlCol="0" anchor="t">
              <a:spAutoFit/>
            </a:bodyPr>
            <a:lstStyle/>
            <a:p>
              <a:pPr algn="ctr">
                <a:lnSpc>
                  <a:spcPts val="3640"/>
                </a:lnSpc>
              </a:pPr>
              <a:r>
                <a:rPr lang="en-US" sz="2600" b="0" i="0">
                  <a:solidFill>
                    <a:srgbClr val="050707"/>
                  </a:solidFill>
                  <a:latin typeface="Montserrat Light"/>
                </a:rPr>
                <a:t>Frits Van den Berghe (1883- 1939)</a:t>
              </a:r>
            </a:p>
          </p:txBody>
        </p:sp>
      </p:grpSp>
      <p:grpSp>
        <p:nvGrpSpPr>
          <p:cNvPr id="12" name="Group 12"/>
          <p:cNvGrpSpPr/>
          <p:nvPr/>
        </p:nvGrpSpPr>
        <p:grpSpPr>
          <a:xfrm>
            <a:off x="0" y="2812340"/>
            <a:ext cx="18288000" cy="5382475"/>
            <a:chOff x="0" y="0"/>
            <a:chExt cx="24384000" cy="7176633"/>
          </a:xfrm>
        </p:grpSpPr>
        <p:pic>
          <p:nvPicPr>
            <p:cNvPr id="13" name="Picture 13"/>
            <p:cNvPicPr>
              <a:picLocks noChangeAspect="1"/>
            </p:cNvPicPr>
            <p:nvPr/>
          </p:nvPicPr>
          <p:blipFill>
            <a:blip r:embed="rId2"/>
            <a:srcRect t="2015" b="2015"/>
            <a:stretch>
              <a:fillRect/>
            </a:stretch>
          </p:blipFill>
          <p:spPr>
            <a:xfrm>
              <a:off x="0" y="0"/>
              <a:ext cx="8043333" cy="7176633"/>
            </a:xfrm>
            <a:prstGeom prst="rect">
              <a:avLst/>
            </a:prstGeom>
          </p:spPr>
        </p:pic>
        <p:pic>
          <p:nvPicPr>
            <p:cNvPr id="14" name="Picture 14"/>
            <p:cNvPicPr>
              <a:picLocks noChangeAspect="1"/>
            </p:cNvPicPr>
            <p:nvPr/>
          </p:nvPicPr>
          <p:blipFill>
            <a:blip r:embed="rId3"/>
            <a:srcRect t="1016" b="28719"/>
            <a:stretch>
              <a:fillRect/>
            </a:stretch>
          </p:blipFill>
          <p:spPr>
            <a:xfrm>
              <a:off x="8170333" y="0"/>
              <a:ext cx="8043333" cy="7176633"/>
            </a:xfrm>
            <a:prstGeom prst="rect">
              <a:avLst/>
            </a:prstGeom>
          </p:spPr>
        </p:pic>
        <p:pic>
          <p:nvPicPr>
            <p:cNvPr id="15" name="Picture 15"/>
            <p:cNvPicPr>
              <a:picLocks noChangeAspect="1"/>
            </p:cNvPicPr>
            <p:nvPr/>
          </p:nvPicPr>
          <p:blipFill>
            <a:blip r:embed="rId4"/>
            <a:srcRect t="1050" b="22104"/>
            <a:stretch>
              <a:fillRect/>
            </a:stretch>
          </p:blipFill>
          <p:spPr>
            <a:xfrm>
              <a:off x="16340667" y="0"/>
              <a:ext cx="8043333" cy="7176633"/>
            </a:xfrm>
            <a:prstGeom prst="rect">
              <a:avLst/>
            </a:prstGeom>
          </p:spPr>
        </p:pic>
      </p:grpSp>
      <p:sp>
        <p:nvSpPr>
          <p:cNvPr id="16" name="AutoShape 16"/>
          <p:cNvSpPr/>
          <p:nvPr/>
        </p:nvSpPr>
        <p:spPr>
          <a:xfrm>
            <a:off x="-141876" y="9588734"/>
            <a:ext cx="18859500" cy="800100"/>
          </a:xfrm>
          <a:prstGeom prst="rect">
            <a:avLst/>
          </a:prstGeom>
          <a:solidFill>
            <a:srgbClr val="F48C1C">
              <a:alpha val="49803"/>
            </a:srgbClr>
          </a:solidFill>
        </p:spPr>
      </p:sp>
      <p:sp>
        <p:nvSpPr>
          <p:cNvPr id="17" name="AutoShape 17"/>
          <p:cNvSpPr/>
          <p:nvPr/>
        </p:nvSpPr>
        <p:spPr>
          <a:xfrm>
            <a:off x="1028700" y="9571897"/>
            <a:ext cx="16230600" cy="33675"/>
          </a:xfrm>
          <a:prstGeom prst="rect">
            <a:avLst/>
          </a:prstGeom>
          <a:solidFill>
            <a:srgbClr val="F48C1C"/>
          </a:solid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817382"/>
            <a:ext cx="9097981" cy="2155179"/>
            <a:chOff x="0" y="0"/>
            <a:chExt cx="12130642" cy="2873572"/>
          </a:xfrm>
        </p:grpSpPr>
        <p:sp>
          <p:nvSpPr>
            <p:cNvPr id="3" name="TextBox 3"/>
            <p:cNvSpPr txBox="1"/>
            <p:nvPr/>
          </p:nvSpPr>
          <p:spPr>
            <a:xfrm>
              <a:off x="0" y="76200"/>
              <a:ext cx="12130642" cy="1549400"/>
            </a:xfrm>
            <a:prstGeom prst="rect">
              <a:avLst/>
            </a:prstGeom>
          </p:spPr>
          <p:txBody>
            <a:bodyPr lIns="0" tIns="0" rIns="0" bIns="0" rtlCol="0" anchor="t">
              <a:spAutoFit/>
            </a:bodyPr>
            <a:lstStyle/>
            <a:p>
              <a:pPr algn="l">
                <a:lnSpc>
                  <a:spcPts val="8800"/>
                </a:lnSpc>
              </a:pPr>
              <a:r>
                <a:rPr lang="en-US" sz="8000" b="0" i="0">
                  <a:solidFill>
                    <a:srgbClr val="F48C1C"/>
                  </a:solidFill>
                  <a:latin typeface="Abril Fatface"/>
                </a:rPr>
                <a:t>Boerenbruegel</a:t>
              </a:r>
            </a:p>
          </p:txBody>
        </p:sp>
        <p:sp>
          <p:nvSpPr>
            <p:cNvPr id="4" name="TextBox 4"/>
            <p:cNvSpPr txBox="1"/>
            <p:nvPr/>
          </p:nvSpPr>
          <p:spPr>
            <a:xfrm>
              <a:off x="0" y="2175425"/>
              <a:ext cx="12130642" cy="698147"/>
            </a:xfrm>
            <a:prstGeom prst="rect">
              <a:avLst/>
            </a:prstGeom>
          </p:spPr>
          <p:txBody>
            <a:bodyPr lIns="0" tIns="0" rIns="0" bIns="0" rtlCol="0" anchor="t">
              <a:spAutoFit/>
            </a:bodyPr>
            <a:lstStyle/>
            <a:p>
              <a:pPr algn="l">
                <a:lnSpc>
                  <a:spcPts val="4079"/>
                </a:lnSpc>
              </a:pPr>
              <a:r>
                <a:rPr lang="en-US" sz="3400" b="0" i="0" spc="170">
                  <a:solidFill>
                    <a:srgbClr val="050707"/>
                  </a:solidFill>
                  <a:latin typeface="Abril Fatface"/>
                </a:rPr>
                <a:t>SYMBOOL VOOR DE EENVOUDIGE MENS</a:t>
              </a:r>
            </a:p>
          </p:txBody>
        </p:sp>
      </p:grpSp>
      <p:grpSp>
        <p:nvGrpSpPr>
          <p:cNvPr id="5" name="Group 5"/>
          <p:cNvGrpSpPr/>
          <p:nvPr/>
        </p:nvGrpSpPr>
        <p:grpSpPr>
          <a:xfrm>
            <a:off x="1028700" y="4428488"/>
            <a:ext cx="16230600" cy="4357619"/>
            <a:chOff x="0" y="0"/>
            <a:chExt cx="21640800" cy="5810159"/>
          </a:xfrm>
        </p:grpSpPr>
        <p:sp>
          <p:nvSpPr>
            <p:cNvPr id="6" name="AutoShape 6"/>
            <p:cNvSpPr/>
            <p:nvPr/>
          </p:nvSpPr>
          <p:spPr>
            <a:xfrm>
              <a:off x="0" y="5765259"/>
              <a:ext cx="21640800" cy="44901"/>
            </a:xfrm>
            <a:prstGeom prst="rect">
              <a:avLst/>
            </a:prstGeom>
            <a:solidFill>
              <a:srgbClr val="F48C1C"/>
            </a:solidFill>
          </p:spPr>
        </p:sp>
        <p:sp>
          <p:nvSpPr>
            <p:cNvPr id="7" name="TextBox 7"/>
            <p:cNvSpPr txBox="1"/>
            <p:nvPr/>
          </p:nvSpPr>
          <p:spPr>
            <a:xfrm>
              <a:off x="0" y="819953"/>
              <a:ext cx="12130642" cy="617079"/>
            </a:xfrm>
            <a:prstGeom prst="rect">
              <a:avLst/>
            </a:prstGeom>
          </p:spPr>
          <p:txBody>
            <a:bodyPr lIns="0" tIns="0" rIns="0" bIns="0" rtlCol="0" anchor="t">
              <a:spAutoFit/>
            </a:bodyPr>
            <a:lstStyle/>
            <a:p>
              <a:pPr algn="l">
                <a:lnSpc>
                  <a:spcPts val="3919"/>
                </a:lnSpc>
              </a:pPr>
              <a:r>
                <a:rPr lang="en-US" sz="2800" b="0" i="0" spc="84">
                  <a:solidFill>
                    <a:srgbClr val="050707"/>
                  </a:solidFill>
                  <a:latin typeface="Montserrat Light"/>
                </a:rPr>
                <a:t>Heimat literatuur</a:t>
              </a:r>
            </a:p>
          </p:txBody>
        </p:sp>
        <p:sp>
          <p:nvSpPr>
            <p:cNvPr id="8" name="TextBox 8"/>
            <p:cNvSpPr txBox="1"/>
            <p:nvPr/>
          </p:nvSpPr>
          <p:spPr>
            <a:xfrm>
              <a:off x="0" y="3843732"/>
              <a:ext cx="12130642" cy="1271834"/>
            </a:xfrm>
            <a:prstGeom prst="rect">
              <a:avLst/>
            </a:prstGeom>
          </p:spPr>
          <p:txBody>
            <a:bodyPr lIns="0" tIns="0" rIns="0" bIns="0" rtlCol="0" anchor="t">
              <a:spAutoFit/>
            </a:bodyPr>
            <a:lstStyle/>
            <a:p>
              <a:pPr algn="l">
                <a:lnSpc>
                  <a:spcPts val="3919"/>
                </a:lnSpc>
              </a:pPr>
              <a:r>
                <a:rPr lang="en-US" sz="2800" b="0" i="0" spc="84">
                  <a:solidFill>
                    <a:srgbClr val="050707"/>
                  </a:solidFill>
                  <a:latin typeface="Montserrat Light"/>
                </a:rPr>
                <a:t>Pieter Bruegel, zoo heb ik u uit uwe werken geroken (1928)</a:t>
              </a:r>
            </a:p>
          </p:txBody>
        </p:sp>
        <p:sp>
          <p:nvSpPr>
            <p:cNvPr id="9" name="TextBox 9"/>
            <p:cNvSpPr txBox="1"/>
            <p:nvPr/>
          </p:nvSpPr>
          <p:spPr>
            <a:xfrm>
              <a:off x="0" y="-38100"/>
              <a:ext cx="12130642" cy="642056"/>
            </a:xfrm>
            <a:prstGeom prst="rect">
              <a:avLst/>
            </a:prstGeom>
          </p:spPr>
          <p:txBody>
            <a:bodyPr lIns="0" tIns="0" rIns="0" bIns="0" rtlCol="0" anchor="t">
              <a:spAutoFit/>
            </a:bodyPr>
            <a:lstStyle/>
            <a:p>
              <a:pPr algn="l">
                <a:lnSpc>
                  <a:spcPts val="3900"/>
                </a:lnSpc>
              </a:pPr>
              <a:r>
                <a:rPr lang="en-US" sz="3000" b="0" i="0" spc="300">
                  <a:solidFill>
                    <a:srgbClr val="F48C1C"/>
                  </a:solidFill>
                  <a:latin typeface="Montserrat Light"/>
                </a:rPr>
                <a:t>FELIX TIMMERMANS (1886-1947)</a:t>
              </a:r>
            </a:p>
          </p:txBody>
        </p:sp>
        <p:sp>
          <p:nvSpPr>
            <p:cNvPr id="10" name="TextBox 10"/>
            <p:cNvSpPr txBox="1"/>
            <p:nvPr/>
          </p:nvSpPr>
          <p:spPr>
            <a:xfrm>
              <a:off x="0" y="2330923"/>
              <a:ext cx="12130642" cy="1296811"/>
            </a:xfrm>
            <a:prstGeom prst="rect">
              <a:avLst/>
            </a:prstGeom>
          </p:spPr>
          <p:txBody>
            <a:bodyPr lIns="0" tIns="0" rIns="0" bIns="0" rtlCol="0" anchor="t">
              <a:spAutoFit/>
            </a:bodyPr>
            <a:lstStyle/>
            <a:p>
              <a:pPr algn="l">
                <a:lnSpc>
                  <a:spcPts val="3900"/>
                </a:lnSpc>
              </a:pPr>
              <a:r>
                <a:rPr lang="en-US" sz="3000" b="0" i="0" spc="300">
                  <a:solidFill>
                    <a:srgbClr val="F48C1C"/>
                  </a:solidFill>
                  <a:latin typeface="Montserrat Light"/>
                </a:rPr>
                <a:t>STEREOTIEP BEELD VAN DE KUNSTENAAR</a:t>
              </a:r>
            </a:p>
          </p:txBody>
        </p:sp>
      </p:grpSp>
      <p:pic>
        <p:nvPicPr>
          <p:cNvPr id="11" name="Picture 11"/>
          <p:cNvPicPr>
            <a:picLocks noChangeAspect="1"/>
          </p:cNvPicPr>
          <p:nvPr/>
        </p:nvPicPr>
        <p:blipFill>
          <a:blip r:embed="rId2"/>
          <a:srcRect/>
          <a:stretch>
            <a:fillRect/>
          </a:stretch>
        </p:blipFill>
        <p:spPr>
          <a:xfrm>
            <a:off x="11227778" y="-52823"/>
            <a:ext cx="7060222" cy="1039264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71800" y="514350"/>
            <a:ext cx="12344400" cy="92583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8C1C"/>
        </a:solidFill>
        <a:effectLst/>
      </p:bgPr>
    </p:bg>
    <p:spTree>
      <p:nvGrpSpPr>
        <p:cNvPr id="1" name=""/>
        <p:cNvGrpSpPr/>
        <p:nvPr/>
      </p:nvGrpSpPr>
      <p:grpSpPr>
        <a:xfrm>
          <a:off x="0" y="0"/>
          <a:ext cx="0" cy="0"/>
          <a:chOff x="0" y="0"/>
          <a:chExt cx="0" cy="0"/>
        </a:xfrm>
      </p:grpSpPr>
      <p:sp>
        <p:nvSpPr>
          <p:cNvPr id="2" name="TextBox 2"/>
          <p:cNvSpPr txBox="1"/>
          <p:nvPr/>
        </p:nvSpPr>
        <p:spPr>
          <a:xfrm>
            <a:off x="1028700" y="1019175"/>
            <a:ext cx="7339840" cy="525992"/>
          </a:xfrm>
          <a:prstGeom prst="rect">
            <a:avLst/>
          </a:prstGeom>
        </p:spPr>
        <p:txBody>
          <a:bodyPr lIns="0" tIns="0" rIns="0" bIns="0" rtlCol="0" anchor="t">
            <a:spAutoFit/>
          </a:bodyPr>
          <a:lstStyle/>
          <a:p>
            <a:pPr algn="l">
              <a:lnSpc>
                <a:spcPts val="4079"/>
              </a:lnSpc>
            </a:pPr>
            <a:r>
              <a:rPr lang="en-US" sz="3400" b="0" i="0" spc="170">
                <a:solidFill>
                  <a:srgbClr val="FFFFFF"/>
                </a:solidFill>
                <a:latin typeface="Abril Fatface"/>
              </a:rPr>
              <a:t>1929</a:t>
            </a:r>
          </a:p>
        </p:txBody>
      </p:sp>
      <p:grpSp>
        <p:nvGrpSpPr>
          <p:cNvPr id="3" name="Group 3"/>
          <p:cNvGrpSpPr/>
          <p:nvPr/>
        </p:nvGrpSpPr>
        <p:grpSpPr>
          <a:xfrm>
            <a:off x="866842" y="4062444"/>
            <a:ext cx="8416387" cy="3577272"/>
            <a:chOff x="0" y="0"/>
            <a:chExt cx="11221849" cy="4769697"/>
          </a:xfrm>
        </p:grpSpPr>
        <p:sp>
          <p:nvSpPr>
            <p:cNvPr id="4" name="TextBox 4"/>
            <p:cNvSpPr txBox="1"/>
            <p:nvPr/>
          </p:nvSpPr>
          <p:spPr>
            <a:xfrm>
              <a:off x="0" y="4127641"/>
              <a:ext cx="9700906" cy="642056"/>
            </a:xfrm>
            <a:prstGeom prst="rect">
              <a:avLst/>
            </a:prstGeom>
          </p:spPr>
          <p:txBody>
            <a:bodyPr lIns="0" tIns="0" rIns="0" bIns="0" rtlCol="0" anchor="t">
              <a:spAutoFit/>
            </a:bodyPr>
            <a:lstStyle/>
            <a:p>
              <a:pPr algn="l">
                <a:lnSpc>
                  <a:spcPts val="3900"/>
                </a:lnSpc>
              </a:pPr>
              <a:r>
                <a:rPr lang="en-US" sz="3000" b="0" i="0" spc="300">
                  <a:solidFill>
                    <a:srgbClr val="FFFFFF"/>
                  </a:solidFill>
                  <a:latin typeface="Montserrat Light"/>
                </a:rPr>
                <a:t>NEERLANDIA</a:t>
              </a:r>
            </a:p>
          </p:txBody>
        </p:sp>
        <p:sp>
          <p:nvSpPr>
            <p:cNvPr id="5" name="AutoShape 5"/>
            <p:cNvSpPr/>
            <p:nvPr/>
          </p:nvSpPr>
          <p:spPr>
            <a:xfrm>
              <a:off x="0" y="3469347"/>
              <a:ext cx="1166563" cy="165368"/>
            </a:xfrm>
            <a:prstGeom prst="rect">
              <a:avLst/>
            </a:prstGeom>
            <a:solidFill>
              <a:srgbClr val="FFFFFF"/>
            </a:solidFill>
          </p:spPr>
        </p:sp>
        <p:sp>
          <p:nvSpPr>
            <p:cNvPr id="6" name="TextBox 6"/>
            <p:cNvSpPr txBox="1"/>
            <p:nvPr/>
          </p:nvSpPr>
          <p:spPr>
            <a:xfrm>
              <a:off x="0" y="-66675"/>
              <a:ext cx="11221849" cy="2757946"/>
            </a:xfrm>
            <a:prstGeom prst="rect">
              <a:avLst/>
            </a:prstGeom>
          </p:spPr>
          <p:txBody>
            <a:bodyPr lIns="0" tIns="0" rIns="0" bIns="0" rtlCol="0" anchor="t">
              <a:spAutoFit/>
            </a:bodyPr>
            <a:lstStyle/>
            <a:p>
              <a:pPr algn="l">
                <a:lnSpc>
                  <a:spcPts val="8320"/>
                </a:lnSpc>
              </a:pPr>
              <a:r>
                <a:rPr lang="en-US" sz="6400" b="1" i="0" spc="64">
                  <a:solidFill>
                    <a:srgbClr val="FFFFFF"/>
                  </a:solidFill>
                  <a:latin typeface="Montserrat Classic"/>
                </a:rPr>
                <a:t>Pajottenland = Bruegelland</a:t>
              </a:r>
            </a:p>
          </p:txBody>
        </p:sp>
      </p:grpSp>
      <p:sp>
        <p:nvSpPr>
          <p:cNvPr id="7" name="AutoShape 7"/>
          <p:cNvSpPr/>
          <p:nvPr/>
        </p:nvSpPr>
        <p:spPr>
          <a:xfrm>
            <a:off x="16230600" y="-990600"/>
            <a:ext cx="2971800" cy="11963400"/>
          </a:xfrm>
          <a:prstGeom prst="rect">
            <a:avLst/>
          </a:prstGeom>
          <a:solidFill>
            <a:srgbClr val="73CCCC"/>
          </a:solidFill>
        </p:spPr>
      </p:sp>
      <p:sp>
        <p:nvSpPr>
          <p:cNvPr id="8" name="TextBox 8"/>
          <p:cNvSpPr txBox="1"/>
          <p:nvPr/>
        </p:nvSpPr>
        <p:spPr>
          <a:xfrm>
            <a:off x="202819" y="9210675"/>
            <a:ext cx="9423225" cy="833332"/>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Trocchi"/>
              </a:rPr>
              <a:t>’Reizen in Vlaanderen’, in: Neerlandia. Maandblad van het Algemeen Nederlandsch Verbond, 33 (1929) 1, p. 94</a:t>
            </a:r>
          </a:p>
        </p:txBody>
      </p:sp>
      <p:pic>
        <p:nvPicPr>
          <p:cNvPr id="9" name="Picture 9"/>
          <p:cNvPicPr>
            <a:picLocks noChangeAspect="1"/>
          </p:cNvPicPr>
          <p:nvPr/>
        </p:nvPicPr>
        <p:blipFill>
          <a:blip r:embed="rId2"/>
          <a:srcRect/>
          <a:stretch>
            <a:fillRect/>
          </a:stretch>
        </p:blipFill>
        <p:spPr>
          <a:xfrm>
            <a:off x="11358826" y="1286933"/>
            <a:ext cx="5713474" cy="8229600"/>
          </a:xfrm>
          <a:prstGeom prst="rect">
            <a:avLst/>
          </a:prstGeom>
        </p:spPr>
      </p:pic>
      <p:pic>
        <p:nvPicPr>
          <p:cNvPr id="10" name="Picture 10"/>
          <p:cNvPicPr>
            <a:picLocks noChangeAspect="1"/>
          </p:cNvPicPr>
          <p:nvPr/>
        </p:nvPicPr>
        <p:blipFill>
          <a:blip r:embed="rId3"/>
          <a:srcRect/>
          <a:stretch>
            <a:fillRect/>
          </a:stretch>
        </p:blipFill>
        <p:spPr>
          <a:xfrm>
            <a:off x="8181306" y="6753962"/>
            <a:ext cx="7333520" cy="177150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8893128"/>
            <a:ext cx="16230600" cy="33675"/>
          </a:xfrm>
          <a:prstGeom prst="rect">
            <a:avLst/>
          </a:prstGeom>
          <a:solidFill>
            <a:srgbClr val="F48C1C"/>
          </a:solidFill>
        </p:spPr>
      </p:sp>
      <p:grpSp>
        <p:nvGrpSpPr>
          <p:cNvPr id="3" name="Group 3"/>
          <p:cNvGrpSpPr/>
          <p:nvPr/>
        </p:nvGrpSpPr>
        <p:grpSpPr>
          <a:xfrm>
            <a:off x="1031945" y="1028700"/>
            <a:ext cx="4176588" cy="7634605"/>
            <a:chOff x="0" y="0"/>
            <a:chExt cx="5568784" cy="10179473"/>
          </a:xfrm>
        </p:grpSpPr>
        <p:sp>
          <p:nvSpPr>
            <p:cNvPr id="4" name="TextBox 4"/>
            <p:cNvSpPr txBox="1"/>
            <p:nvPr/>
          </p:nvSpPr>
          <p:spPr>
            <a:xfrm>
              <a:off x="0" y="-66675"/>
              <a:ext cx="5568784" cy="1358124"/>
            </a:xfrm>
            <a:prstGeom prst="rect">
              <a:avLst/>
            </a:prstGeom>
          </p:spPr>
          <p:txBody>
            <a:bodyPr lIns="0" tIns="0" rIns="0" bIns="0" rtlCol="0" anchor="t">
              <a:spAutoFit/>
            </a:bodyPr>
            <a:lstStyle/>
            <a:p>
              <a:pPr algn="l">
                <a:lnSpc>
                  <a:spcPts val="8320"/>
                </a:lnSpc>
              </a:pPr>
              <a:r>
                <a:rPr lang="en-US" sz="6400" b="1" i="0" spc="64">
                  <a:solidFill>
                    <a:srgbClr val="050707"/>
                  </a:solidFill>
                  <a:latin typeface="Montserrat Classic"/>
                </a:rPr>
                <a:t>1931</a:t>
              </a:r>
            </a:p>
          </p:txBody>
        </p:sp>
        <p:sp>
          <p:nvSpPr>
            <p:cNvPr id="5" name="TextBox 5"/>
            <p:cNvSpPr txBox="1"/>
            <p:nvPr/>
          </p:nvSpPr>
          <p:spPr>
            <a:xfrm>
              <a:off x="0" y="2346396"/>
              <a:ext cx="5170392" cy="1951567"/>
            </a:xfrm>
            <a:prstGeom prst="rect">
              <a:avLst/>
            </a:prstGeom>
          </p:spPr>
          <p:txBody>
            <a:bodyPr lIns="0" tIns="0" rIns="0" bIns="0" rtlCol="0" anchor="t">
              <a:spAutoFit/>
            </a:bodyPr>
            <a:lstStyle/>
            <a:p>
              <a:pPr algn="l">
                <a:lnSpc>
                  <a:spcPts val="3900"/>
                </a:lnSpc>
              </a:pPr>
              <a:r>
                <a:rPr lang="en-US" sz="3000" b="0" i="0" spc="300">
                  <a:solidFill>
                    <a:srgbClr val="F48C1C"/>
                  </a:solidFill>
                  <a:latin typeface="Montserrat Light"/>
                </a:rPr>
                <a:t>RENÉ VAN BASTELAER (1865-1940)</a:t>
              </a:r>
            </a:p>
          </p:txBody>
        </p:sp>
        <p:sp>
          <p:nvSpPr>
            <p:cNvPr id="6" name="TextBox 6"/>
            <p:cNvSpPr txBox="1"/>
            <p:nvPr/>
          </p:nvSpPr>
          <p:spPr>
            <a:xfrm>
              <a:off x="0" y="4490791"/>
              <a:ext cx="5170392" cy="1788372"/>
            </a:xfrm>
            <a:prstGeom prst="rect">
              <a:avLst/>
            </a:prstGeom>
          </p:spPr>
          <p:txBody>
            <a:bodyPr lIns="0" tIns="0" rIns="0" bIns="0" rtlCol="0" anchor="t">
              <a:spAutoFit/>
            </a:bodyPr>
            <a:lstStyle/>
            <a:p>
              <a:pPr algn="l">
                <a:lnSpc>
                  <a:spcPts val="3640"/>
                </a:lnSpc>
              </a:pPr>
              <a:r>
                <a:rPr lang="en-US" sz="2600" b="0" i="0">
                  <a:solidFill>
                    <a:srgbClr val="050707"/>
                  </a:solidFill>
                  <a:latin typeface="Montserrat Light"/>
                </a:rPr>
                <a:t>Bruegelspecialist en curator van het Prentenkabinet (KBR)</a:t>
              </a:r>
            </a:p>
          </p:txBody>
        </p:sp>
        <p:sp>
          <p:nvSpPr>
            <p:cNvPr id="7" name="TextBox 7"/>
            <p:cNvSpPr txBox="1"/>
            <p:nvPr/>
          </p:nvSpPr>
          <p:spPr>
            <a:xfrm>
              <a:off x="0" y="6749062"/>
              <a:ext cx="5170392" cy="642056"/>
            </a:xfrm>
            <a:prstGeom prst="rect">
              <a:avLst/>
            </a:prstGeom>
          </p:spPr>
          <p:txBody>
            <a:bodyPr lIns="0" tIns="0" rIns="0" bIns="0" rtlCol="0" anchor="t">
              <a:spAutoFit/>
            </a:bodyPr>
            <a:lstStyle/>
            <a:p>
              <a:pPr algn="l">
                <a:lnSpc>
                  <a:spcPts val="3900"/>
                </a:lnSpc>
              </a:pPr>
              <a:endParaRPr/>
            </a:p>
          </p:txBody>
        </p:sp>
        <p:sp>
          <p:nvSpPr>
            <p:cNvPr id="8" name="TextBox 8"/>
            <p:cNvSpPr txBox="1"/>
            <p:nvPr/>
          </p:nvSpPr>
          <p:spPr>
            <a:xfrm>
              <a:off x="0" y="7583946"/>
              <a:ext cx="5170392" cy="569172"/>
            </a:xfrm>
            <a:prstGeom prst="rect">
              <a:avLst/>
            </a:prstGeom>
          </p:spPr>
          <p:txBody>
            <a:bodyPr lIns="0" tIns="0" rIns="0" bIns="0" rtlCol="0" anchor="t">
              <a:spAutoFit/>
            </a:bodyPr>
            <a:lstStyle/>
            <a:p>
              <a:pPr algn="l">
                <a:lnSpc>
                  <a:spcPts val="3640"/>
                </a:lnSpc>
              </a:pPr>
              <a:r>
                <a:rPr lang="en-US" sz="2600" b="0" i="0">
                  <a:solidFill>
                    <a:srgbClr val="050707"/>
                  </a:solidFill>
                  <a:latin typeface="Montserrat Light"/>
                </a:rPr>
                <a:t>Parabel der Blinden</a:t>
              </a:r>
            </a:p>
          </p:txBody>
        </p:sp>
        <p:sp>
          <p:nvSpPr>
            <p:cNvPr id="9" name="TextBox 9"/>
            <p:cNvSpPr txBox="1"/>
            <p:nvPr/>
          </p:nvSpPr>
          <p:spPr>
            <a:xfrm>
              <a:off x="0" y="8775418"/>
              <a:ext cx="5170392" cy="642056"/>
            </a:xfrm>
            <a:prstGeom prst="rect">
              <a:avLst/>
            </a:prstGeom>
          </p:spPr>
          <p:txBody>
            <a:bodyPr lIns="0" tIns="0" rIns="0" bIns="0" rtlCol="0" anchor="t">
              <a:spAutoFit/>
            </a:bodyPr>
            <a:lstStyle/>
            <a:p>
              <a:pPr algn="l">
                <a:lnSpc>
                  <a:spcPts val="3900"/>
                </a:lnSpc>
              </a:pPr>
              <a:endParaRPr/>
            </a:p>
          </p:txBody>
        </p:sp>
        <p:sp>
          <p:nvSpPr>
            <p:cNvPr id="10" name="TextBox 10"/>
            <p:cNvSpPr txBox="1"/>
            <p:nvPr/>
          </p:nvSpPr>
          <p:spPr>
            <a:xfrm>
              <a:off x="0" y="9610302"/>
              <a:ext cx="5170392" cy="569172"/>
            </a:xfrm>
            <a:prstGeom prst="rect">
              <a:avLst/>
            </a:prstGeom>
          </p:spPr>
          <p:txBody>
            <a:bodyPr lIns="0" tIns="0" rIns="0" bIns="0" rtlCol="0" anchor="t">
              <a:spAutoFit/>
            </a:bodyPr>
            <a:lstStyle/>
            <a:p>
              <a:pPr algn="l">
                <a:lnSpc>
                  <a:spcPts val="3640"/>
                </a:lnSpc>
              </a:pPr>
              <a:r>
                <a:rPr lang="en-US" sz="2600" b="0" i="0">
                  <a:solidFill>
                    <a:srgbClr val="050707"/>
                  </a:solidFill>
                  <a:latin typeface="Montserrat Light"/>
                </a:rPr>
                <a:t>Sint-Anna-Pede</a:t>
              </a:r>
            </a:p>
          </p:txBody>
        </p:sp>
      </p:grpSp>
      <p:sp>
        <p:nvSpPr>
          <p:cNvPr id="11" name="AutoShape 11"/>
          <p:cNvSpPr/>
          <p:nvPr/>
        </p:nvSpPr>
        <p:spPr>
          <a:xfrm>
            <a:off x="17259300" y="-457200"/>
            <a:ext cx="1752600" cy="11277600"/>
          </a:xfrm>
          <a:prstGeom prst="rect">
            <a:avLst/>
          </a:prstGeom>
          <a:solidFill>
            <a:srgbClr val="73CCCC">
              <a:alpha val="49803"/>
            </a:srgbClr>
          </a:solidFill>
        </p:spPr>
      </p:sp>
      <p:pic>
        <p:nvPicPr>
          <p:cNvPr id="12" name="Picture 12"/>
          <p:cNvPicPr>
            <a:picLocks noChangeAspect="1"/>
          </p:cNvPicPr>
          <p:nvPr/>
        </p:nvPicPr>
        <p:blipFill>
          <a:blip r:embed="rId2"/>
          <a:srcRect/>
          <a:stretch>
            <a:fillRect/>
          </a:stretch>
        </p:blipFill>
        <p:spPr>
          <a:xfrm>
            <a:off x="11087100" y="433705"/>
            <a:ext cx="6172200" cy="8229600"/>
          </a:xfrm>
          <a:prstGeom prst="rect">
            <a:avLst/>
          </a:prstGeom>
        </p:spPr>
      </p:pic>
      <p:pic>
        <p:nvPicPr>
          <p:cNvPr id="13" name="Picture 13"/>
          <p:cNvPicPr>
            <a:picLocks noChangeAspect="1"/>
          </p:cNvPicPr>
          <p:nvPr/>
        </p:nvPicPr>
        <p:blipFill>
          <a:blip r:embed="rId3"/>
          <a:srcRect/>
          <a:stretch>
            <a:fillRect/>
          </a:stretch>
        </p:blipFill>
        <p:spPr>
          <a:xfrm>
            <a:off x="11087100" y="6191250"/>
            <a:ext cx="6172200" cy="46291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rcRect l="1335" t="8887" r="2254" b="9807"/>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0"/>
            <a:ext cx="17221200" cy="6314613"/>
            <a:chOff x="0" y="0"/>
            <a:chExt cx="22961600" cy="8419484"/>
          </a:xfrm>
        </p:grpSpPr>
        <p:pic>
          <p:nvPicPr>
            <p:cNvPr id="3" name="Picture 3"/>
            <p:cNvPicPr>
              <a:picLocks noChangeAspect="1"/>
            </p:cNvPicPr>
            <p:nvPr/>
          </p:nvPicPr>
          <p:blipFill>
            <a:blip r:embed="rId2"/>
            <a:srcRect l="4911" r="4911"/>
            <a:stretch>
              <a:fillRect/>
            </a:stretch>
          </p:blipFill>
          <p:spPr>
            <a:xfrm>
              <a:off x="0" y="0"/>
              <a:ext cx="11417300" cy="8419484"/>
            </a:xfrm>
            <a:prstGeom prst="rect">
              <a:avLst/>
            </a:prstGeom>
          </p:spPr>
        </p:pic>
        <p:pic>
          <p:nvPicPr>
            <p:cNvPr id="4" name="Picture 4"/>
            <p:cNvPicPr>
              <a:picLocks noChangeAspect="1"/>
            </p:cNvPicPr>
            <p:nvPr/>
          </p:nvPicPr>
          <p:blipFill>
            <a:blip r:embed="rId3"/>
            <a:srcRect t="2576" b="2576"/>
            <a:stretch>
              <a:fillRect/>
            </a:stretch>
          </p:blipFill>
          <p:spPr>
            <a:xfrm>
              <a:off x="11544300" y="0"/>
              <a:ext cx="11417300" cy="8419484"/>
            </a:xfrm>
            <a:prstGeom prst="rect">
              <a:avLst/>
            </a:prstGeom>
          </p:spPr>
        </p:pic>
      </p:grpSp>
      <p:grpSp>
        <p:nvGrpSpPr>
          <p:cNvPr id="5" name="Group 5"/>
          <p:cNvGrpSpPr/>
          <p:nvPr/>
        </p:nvGrpSpPr>
        <p:grpSpPr>
          <a:xfrm>
            <a:off x="1066800" y="7013864"/>
            <a:ext cx="6443889" cy="1851159"/>
            <a:chOff x="0" y="0"/>
            <a:chExt cx="8591853" cy="2468212"/>
          </a:xfrm>
        </p:grpSpPr>
        <p:sp>
          <p:nvSpPr>
            <p:cNvPr id="6" name="TextBox 6"/>
            <p:cNvSpPr txBox="1"/>
            <p:nvPr/>
          </p:nvSpPr>
          <p:spPr>
            <a:xfrm>
              <a:off x="0" y="1851133"/>
              <a:ext cx="8107086" cy="617079"/>
            </a:xfrm>
            <a:prstGeom prst="rect">
              <a:avLst/>
            </a:prstGeom>
          </p:spPr>
          <p:txBody>
            <a:bodyPr lIns="0" tIns="0" rIns="0" bIns="0" rtlCol="0" anchor="t">
              <a:spAutoFit/>
            </a:bodyPr>
            <a:lstStyle/>
            <a:p>
              <a:pPr algn="l">
                <a:lnSpc>
                  <a:spcPts val="3919"/>
                </a:lnSpc>
              </a:pPr>
              <a:r>
                <a:rPr lang="en-US" sz="2800" b="0" i="0" spc="84">
                  <a:solidFill>
                    <a:srgbClr val="050707"/>
                  </a:solidFill>
                  <a:latin typeface="Montserrat Light"/>
                </a:rPr>
                <a:t>Bokrijk ~Bruegelheem</a:t>
              </a:r>
            </a:p>
          </p:txBody>
        </p:sp>
        <p:sp>
          <p:nvSpPr>
            <p:cNvPr id="7" name="AutoShape 7"/>
            <p:cNvSpPr/>
            <p:nvPr/>
          </p:nvSpPr>
          <p:spPr>
            <a:xfrm>
              <a:off x="0" y="1307498"/>
              <a:ext cx="1166563" cy="165368"/>
            </a:xfrm>
            <a:prstGeom prst="rect">
              <a:avLst/>
            </a:prstGeom>
            <a:solidFill>
              <a:srgbClr val="F48C1C"/>
            </a:solidFill>
          </p:spPr>
        </p:sp>
        <p:sp>
          <p:nvSpPr>
            <p:cNvPr id="8" name="TextBox 8"/>
            <p:cNvSpPr txBox="1"/>
            <p:nvPr/>
          </p:nvSpPr>
          <p:spPr>
            <a:xfrm>
              <a:off x="0" y="-9525"/>
              <a:ext cx="8591853" cy="698147"/>
            </a:xfrm>
            <a:prstGeom prst="rect">
              <a:avLst/>
            </a:prstGeom>
          </p:spPr>
          <p:txBody>
            <a:bodyPr lIns="0" tIns="0" rIns="0" bIns="0" rtlCol="0" anchor="t">
              <a:spAutoFit/>
            </a:bodyPr>
            <a:lstStyle/>
            <a:p>
              <a:pPr algn="l">
                <a:lnSpc>
                  <a:spcPts val="4079"/>
                </a:lnSpc>
              </a:pPr>
              <a:r>
                <a:rPr lang="en-US" sz="3400" b="0" i="0" spc="170">
                  <a:solidFill>
                    <a:srgbClr val="050707"/>
                  </a:solidFill>
                  <a:latin typeface="Abril Fatface"/>
                </a:rPr>
                <a:t>1958</a:t>
              </a:r>
            </a:p>
          </p:txBody>
        </p:sp>
      </p:grpSp>
      <p:grpSp>
        <p:nvGrpSpPr>
          <p:cNvPr id="9" name="Group 9"/>
          <p:cNvGrpSpPr/>
          <p:nvPr/>
        </p:nvGrpSpPr>
        <p:grpSpPr>
          <a:xfrm>
            <a:off x="9844260" y="6768330"/>
            <a:ext cx="6443889" cy="2342226"/>
            <a:chOff x="0" y="0"/>
            <a:chExt cx="8591853" cy="3122968"/>
          </a:xfrm>
        </p:grpSpPr>
        <p:sp>
          <p:nvSpPr>
            <p:cNvPr id="10" name="TextBox 10"/>
            <p:cNvSpPr txBox="1"/>
            <p:nvPr/>
          </p:nvSpPr>
          <p:spPr>
            <a:xfrm>
              <a:off x="0" y="1851133"/>
              <a:ext cx="8107086" cy="1271834"/>
            </a:xfrm>
            <a:prstGeom prst="rect">
              <a:avLst/>
            </a:prstGeom>
          </p:spPr>
          <p:txBody>
            <a:bodyPr lIns="0" tIns="0" rIns="0" bIns="0" rtlCol="0" anchor="t">
              <a:spAutoFit/>
            </a:bodyPr>
            <a:lstStyle/>
            <a:p>
              <a:pPr algn="l">
                <a:lnSpc>
                  <a:spcPts val="3919"/>
                </a:lnSpc>
              </a:pPr>
              <a:r>
                <a:rPr lang="en-US" sz="2800" b="0" i="0" spc="84">
                  <a:solidFill>
                    <a:srgbClr val="050707"/>
                  </a:solidFill>
                  <a:latin typeface="Montserrat Light"/>
                </a:rPr>
                <a:t>Een half uur Bruegel achterna (BRT)</a:t>
              </a:r>
            </a:p>
          </p:txBody>
        </p:sp>
        <p:sp>
          <p:nvSpPr>
            <p:cNvPr id="11" name="AutoShape 11"/>
            <p:cNvSpPr/>
            <p:nvPr/>
          </p:nvSpPr>
          <p:spPr>
            <a:xfrm>
              <a:off x="0" y="1307498"/>
              <a:ext cx="1166563" cy="165368"/>
            </a:xfrm>
            <a:prstGeom prst="rect">
              <a:avLst/>
            </a:prstGeom>
            <a:solidFill>
              <a:srgbClr val="F48C1C"/>
            </a:solidFill>
          </p:spPr>
        </p:sp>
        <p:sp>
          <p:nvSpPr>
            <p:cNvPr id="12" name="TextBox 12"/>
            <p:cNvSpPr txBox="1"/>
            <p:nvPr/>
          </p:nvSpPr>
          <p:spPr>
            <a:xfrm>
              <a:off x="0" y="-9525"/>
              <a:ext cx="8591853" cy="698147"/>
            </a:xfrm>
            <a:prstGeom prst="rect">
              <a:avLst/>
            </a:prstGeom>
          </p:spPr>
          <p:txBody>
            <a:bodyPr lIns="0" tIns="0" rIns="0" bIns="0" rtlCol="0" anchor="t">
              <a:spAutoFit/>
            </a:bodyPr>
            <a:lstStyle/>
            <a:p>
              <a:pPr algn="l">
                <a:lnSpc>
                  <a:spcPts val="4079"/>
                </a:lnSpc>
              </a:pPr>
              <a:r>
                <a:rPr lang="en-US" sz="3400" b="0" i="0" spc="170">
                  <a:solidFill>
                    <a:srgbClr val="050707"/>
                  </a:solidFill>
                  <a:latin typeface="Abril Fatface"/>
                </a:rPr>
                <a:t>1963</a:t>
              </a:r>
            </a:p>
          </p:txBody>
        </p:sp>
      </p:grpSp>
      <p:sp>
        <p:nvSpPr>
          <p:cNvPr id="13" name="AutoShape 13"/>
          <p:cNvSpPr/>
          <p:nvPr/>
        </p:nvSpPr>
        <p:spPr>
          <a:xfrm>
            <a:off x="0" y="0"/>
            <a:ext cx="1866900" cy="6314613"/>
          </a:xfrm>
          <a:prstGeom prst="rect">
            <a:avLst/>
          </a:prstGeom>
          <a:solidFill>
            <a:srgbClr val="73CCCC">
              <a:alpha val="49803"/>
            </a:srgbClr>
          </a:solidFill>
        </p:spPr>
      </p:sp>
      <p:sp>
        <p:nvSpPr>
          <p:cNvPr id="14" name="TextBox 14"/>
          <p:cNvSpPr txBox="1"/>
          <p:nvPr/>
        </p:nvSpPr>
        <p:spPr>
          <a:xfrm>
            <a:off x="9000415" y="9182100"/>
            <a:ext cx="8131580" cy="714587"/>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Abril Fatface"/>
              </a:rPr>
              <a:t>Bruegel als primaire bron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krant&#10;&#10;Automatisch gegenereerde beschrijving">
            <a:extLst>
              <a:ext uri="{FF2B5EF4-FFF2-40B4-BE49-F238E27FC236}">
                <a16:creationId xmlns:a16="http://schemas.microsoft.com/office/drawing/2014/main" id="{CAB3D31F-9F51-49FF-854B-C7674983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333500"/>
            <a:ext cx="19812000" cy="26416000"/>
          </a:xfrm>
          <a:prstGeom prst="rect">
            <a:avLst/>
          </a:prstGeom>
        </p:spPr>
      </p:pic>
    </p:spTree>
    <p:extLst>
      <p:ext uri="{BB962C8B-B14F-4D97-AF65-F5344CB8AC3E}">
        <p14:creationId xmlns:p14="http://schemas.microsoft.com/office/powerpoint/2010/main" val="785838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734" b="45651"/>
          <a:stretch>
            <a:fillRect/>
          </a:stretch>
        </p:blipFill>
        <p:spPr>
          <a:xfrm>
            <a:off x="-479270" y="5785191"/>
            <a:ext cx="19246540" cy="4658051"/>
          </a:xfrm>
          <a:prstGeom prst="rect">
            <a:avLst/>
          </a:prstGeom>
        </p:spPr>
      </p:pic>
      <p:sp>
        <p:nvSpPr>
          <p:cNvPr id="3" name="AutoShape 3"/>
          <p:cNvSpPr/>
          <p:nvPr/>
        </p:nvSpPr>
        <p:spPr>
          <a:xfrm>
            <a:off x="0" y="-609600"/>
            <a:ext cx="8382000" cy="6400800"/>
          </a:xfrm>
          <a:prstGeom prst="rect">
            <a:avLst/>
          </a:prstGeom>
          <a:solidFill>
            <a:srgbClr val="F48C1C"/>
          </a:solidFill>
        </p:spPr>
      </p:sp>
      <p:sp>
        <p:nvSpPr>
          <p:cNvPr id="4" name="TextBox 4"/>
          <p:cNvSpPr txBox="1"/>
          <p:nvPr/>
        </p:nvSpPr>
        <p:spPr>
          <a:xfrm>
            <a:off x="1028700" y="1104900"/>
            <a:ext cx="5974650" cy="2260600"/>
          </a:xfrm>
          <a:prstGeom prst="rect">
            <a:avLst/>
          </a:prstGeom>
        </p:spPr>
        <p:txBody>
          <a:bodyPr lIns="0" tIns="0" rIns="0" bIns="0" rtlCol="0" anchor="t">
            <a:spAutoFit/>
          </a:bodyPr>
          <a:lstStyle/>
          <a:p>
            <a:pPr algn="l">
              <a:lnSpc>
                <a:spcPts val="8800"/>
              </a:lnSpc>
            </a:pPr>
            <a:r>
              <a:rPr lang="en-US" sz="8000" b="0" i="0">
                <a:solidFill>
                  <a:srgbClr val="FFFFFF"/>
                </a:solidFill>
                <a:latin typeface="Abril Fatface"/>
              </a:rPr>
              <a:t>1969</a:t>
            </a:r>
          </a:p>
          <a:p>
            <a:pPr algn="l">
              <a:lnSpc>
                <a:spcPts val="8800"/>
              </a:lnSpc>
            </a:pPr>
            <a:r>
              <a:rPr lang="en-US" sz="8000" b="0" i="0">
                <a:solidFill>
                  <a:srgbClr val="FFFFFF"/>
                </a:solidFill>
                <a:latin typeface="Abril Fatface"/>
              </a:rPr>
              <a:t>Bruegeljaar</a:t>
            </a:r>
          </a:p>
        </p:txBody>
      </p:sp>
      <p:grpSp>
        <p:nvGrpSpPr>
          <p:cNvPr id="5" name="Group 5"/>
          <p:cNvGrpSpPr/>
          <p:nvPr/>
        </p:nvGrpSpPr>
        <p:grpSpPr>
          <a:xfrm>
            <a:off x="9371362" y="4139020"/>
            <a:ext cx="7654143" cy="2008959"/>
            <a:chOff x="0" y="0"/>
            <a:chExt cx="10205524" cy="2678612"/>
          </a:xfrm>
        </p:grpSpPr>
        <p:sp>
          <p:nvSpPr>
            <p:cNvPr id="6" name="TextBox 6"/>
            <p:cNvSpPr txBox="1"/>
            <p:nvPr/>
          </p:nvSpPr>
          <p:spPr>
            <a:xfrm>
              <a:off x="0" y="-9525"/>
              <a:ext cx="10205524" cy="1386769"/>
            </a:xfrm>
            <a:prstGeom prst="rect">
              <a:avLst/>
            </a:prstGeom>
          </p:spPr>
          <p:txBody>
            <a:bodyPr lIns="0" tIns="0" rIns="0" bIns="0" rtlCol="0" anchor="t">
              <a:spAutoFit/>
            </a:bodyPr>
            <a:lstStyle/>
            <a:p>
              <a:pPr algn="l">
                <a:lnSpc>
                  <a:spcPts val="4079"/>
                </a:lnSpc>
              </a:pPr>
              <a:r>
                <a:rPr lang="en-US" sz="3400" b="0" i="0" spc="170">
                  <a:solidFill>
                    <a:srgbClr val="F48C1C"/>
                  </a:solidFill>
                  <a:latin typeface="Abril Fatface"/>
                </a:rPr>
                <a:t>HET CSV, FLOR GINS &amp; HET NATIONAAL BRUEGELCOMITÉ </a:t>
              </a:r>
            </a:p>
          </p:txBody>
        </p:sp>
        <p:sp>
          <p:nvSpPr>
            <p:cNvPr id="7" name="TextBox 7"/>
            <p:cNvSpPr txBox="1"/>
            <p:nvPr/>
          </p:nvSpPr>
          <p:spPr>
            <a:xfrm>
              <a:off x="0" y="2061533"/>
              <a:ext cx="10205524" cy="617079"/>
            </a:xfrm>
            <a:prstGeom prst="rect">
              <a:avLst/>
            </a:prstGeom>
          </p:spPr>
          <p:txBody>
            <a:bodyPr lIns="0" tIns="0" rIns="0" bIns="0" rtlCol="0" anchor="t">
              <a:spAutoFit/>
            </a:bodyPr>
            <a:lstStyle/>
            <a:p>
              <a:pPr algn="l">
                <a:lnSpc>
                  <a:spcPts val="3919"/>
                </a:lnSpc>
              </a:pP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8893128"/>
            <a:ext cx="16230600" cy="33675"/>
          </a:xfrm>
          <a:prstGeom prst="rect">
            <a:avLst/>
          </a:prstGeom>
          <a:solidFill>
            <a:srgbClr val="F48C1C"/>
          </a:solidFill>
        </p:spPr>
      </p:sp>
      <p:grpSp>
        <p:nvGrpSpPr>
          <p:cNvPr id="3" name="Group 3"/>
          <p:cNvGrpSpPr/>
          <p:nvPr/>
        </p:nvGrpSpPr>
        <p:grpSpPr>
          <a:xfrm>
            <a:off x="11787421" y="0"/>
            <a:ext cx="5471879" cy="10287000"/>
            <a:chOff x="0" y="0"/>
            <a:chExt cx="7295839" cy="13716000"/>
          </a:xfrm>
        </p:grpSpPr>
        <p:pic>
          <p:nvPicPr>
            <p:cNvPr id="4" name="Picture 4"/>
            <p:cNvPicPr>
              <a:picLocks noChangeAspect="1"/>
            </p:cNvPicPr>
            <p:nvPr/>
          </p:nvPicPr>
          <p:blipFill>
            <a:blip r:embed="rId2"/>
            <a:srcRect l="4666" t="9127" r="45755" b="50215"/>
            <a:stretch>
              <a:fillRect/>
            </a:stretch>
          </p:blipFill>
          <p:spPr>
            <a:xfrm>
              <a:off x="0" y="0"/>
              <a:ext cx="7295839" cy="4487333"/>
            </a:xfrm>
            <a:prstGeom prst="rect">
              <a:avLst/>
            </a:prstGeom>
          </p:spPr>
        </p:pic>
        <p:pic>
          <p:nvPicPr>
            <p:cNvPr id="5" name="Picture 5"/>
            <p:cNvPicPr>
              <a:picLocks noChangeAspect="1"/>
            </p:cNvPicPr>
            <p:nvPr/>
          </p:nvPicPr>
          <p:blipFill>
            <a:blip r:embed="rId3"/>
            <a:srcRect t="1792" b="52078"/>
            <a:stretch>
              <a:fillRect/>
            </a:stretch>
          </p:blipFill>
          <p:spPr>
            <a:xfrm>
              <a:off x="0" y="4614333"/>
              <a:ext cx="7295839" cy="4487333"/>
            </a:xfrm>
            <a:prstGeom prst="rect">
              <a:avLst/>
            </a:prstGeom>
          </p:spPr>
        </p:pic>
        <p:pic>
          <p:nvPicPr>
            <p:cNvPr id="6" name="Picture 6"/>
            <p:cNvPicPr>
              <a:picLocks noChangeAspect="1"/>
            </p:cNvPicPr>
            <p:nvPr/>
          </p:nvPicPr>
          <p:blipFill>
            <a:blip r:embed="rId4"/>
            <a:srcRect t="3842" b="3842"/>
            <a:stretch>
              <a:fillRect/>
            </a:stretch>
          </p:blipFill>
          <p:spPr>
            <a:xfrm>
              <a:off x="0" y="9228667"/>
              <a:ext cx="7295839" cy="4487333"/>
            </a:xfrm>
            <a:prstGeom prst="rect">
              <a:avLst/>
            </a:prstGeom>
          </p:spPr>
        </p:pic>
      </p:grpSp>
      <p:sp>
        <p:nvSpPr>
          <p:cNvPr id="7" name="TextBox 7"/>
          <p:cNvSpPr txBox="1"/>
          <p:nvPr/>
        </p:nvSpPr>
        <p:spPr>
          <a:xfrm>
            <a:off x="1031945" y="962025"/>
            <a:ext cx="11370294" cy="2085128"/>
          </a:xfrm>
          <a:prstGeom prst="rect">
            <a:avLst/>
          </a:prstGeom>
        </p:spPr>
        <p:txBody>
          <a:bodyPr lIns="0" tIns="0" rIns="0" bIns="0" rtlCol="0" anchor="t">
            <a:spAutoFit/>
          </a:bodyPr>
          <a:lstStyle/>
          <a:p>
            <a:pPr algn="l">
              <a:lnSpc>
                <a:spcPts val="8320"/>
              </a:lnSpc>
            </a:pPr>
            <a:r>
              <a:rPr lang="en-US" sz="6400" b="1" i="0" spc="64">
                <a:solidFill>
                  <a:srgbClr val="050707"/>
                </a:solidFill>
                <a:latin typeface="Montserrat Classic"/>
              </a:rPr>
              <a:t>Nationale Bruegelpsychose</a:t>
            </a:r>
          </a:p>
        </p:txBody>
      </p:sp>
      <p:sp>
        <p:nvSpPr>
          <p:cNvPr id="8" name="TextBox 8"/>
          <p:cNvSpPr txBox="1"/>
          <p:nvPr/>
        </p:nvSpPr>
        <p:spPr>
          <a:xfrm>
            <a:off x="1031945" y="4496950"/>
            <a:ext cx="10556861" cy="491067"/>
          </a:xfrm>
          <a:prstGeom prst="rect">
            <a:avLst/>
          </a:prstGeom>
        </p:spPr>
        <p:txBody>
          <a:bodyPr lIns="0" tIns="0" rIns="0" bIns="0" rtlCol="0" anchor="t">
            <a:spAutoFit/>
          </a:bodyPr>
          <a:lstStyle/>
          <a:p>
            <a:pPr algn="l">
              <a:lnSpc>
                <a:spcPts val="3900"/>
              </a:lnSpc>
            </a:pPr>
            <a:r>
              <a:rPr lang="en-US" sz="3000" b="0" i="0" spc="300">
                <a:solidFill>
                  <a:srgbClr val="73CCCC"/>
                </a:solidFill>
                <a:latin typeface="Montserrat Light"/>
              </a:rPr>
              <a:t>BRUEGEL TERUG NAAR DE STREEK</a:t>
            </a:r>
          </a:p>
        </p:txBody>
      </p:sp>
      <p:sp>
        <p:nvSpPr>
          <p:cNvPr id="9" name="TextBox 9"/>
          <p:cNvSpPr txBox="1"/>
          <p:nvPr/>
        </p:nvSpPr>
        <p:spPr>
          <a:xfrm>
            <a:off x="1031945" y="5120732"/>
            <a:ext cx="10556861" cy="895985"/>
          </a:xfrm>
          <a:prstGeom prst="rect">
            <a:avLst/>
          </a:prstGeom>
        </p:spPr>
        <p:txBody>
          <a:bodyPr lIns="0" tIns="0" rIns="0" bIns="0" rtlCol="0" anchor="t">
            <a:spAutoFit/>
          </a:bodyPr>
          <a:lstStyle/>
          <a:p>
            <a:pPr algn="l">
              <a:lnSpc>
                <a:spcPts val="3640"/>
              </a:lnSpc>
            </a:pPr>
            <a:r>
              <a:rPr lang="en-US" sz="2600" b="0" i="0">
                <a:solidFill>
                  <a:srgbClr val="050707"/>
                </a:solidFill>
                <a:latin typeface="Montserrat Light"/>
              </a:rPr>
              <a:t>Reizende expo met 21 reproducties van de hand van Flor Gins &amp; Jozef Aerts en 150 zwart-witfoto's.</a:t>
            </a:r>
          </a:p>
        </p:txBody>
      </p:sp>
      <p:sp>
        <p:nvSpPr>
          <p:cNvPr id="10" name="AutoShape 10"/>
          <p:cNvSpPr/>
          <p:nvPr/>
        </p:nvSpPr>
        <p:spPr>
          <a:xfrm>
            <a:off x="17259300" y="-457200"/>
            <a:ext cx="1752600" cy="11277600"/>
          </a:xfrm>
          <a:prstGeom prst="rect">
            <a:avLst/>
          </a:prstGeom>
          <a:solidFill>
            <a:srgbClr val="F48C1C">
              <a:alpha val="49803"/>
            </a:srgbClr>
          </a:solid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190897"/>
            <a:ext cx="16230600" cy="33675"/>
          </a:xfrm>
          <a:prstGeom prst="rect">
            <a:avLst/>
          </a:prstGeom>
          <a:solidFill>
            <a:srgbClr val="F48C1C"/>
          </a:solidFill>
        </p:spPr>
      </p:sp>
      <p:sp>
        <p:nvSpPr>
          <p:cNvPr id="3" name="AutoShape 3"/>
          <p:cNvSpPr/>
          <p:nvPr/>
        </p:nvSpPr>
        <p:spPr>
          <a:xfrm>
            <a:off x="2096305" y="-778479"/>
            <a:ext cx="3625610" cy="11843959"/>
          </a:xfrm>
          <a:prstGeom prst="rect">
            <a:avLst/>
          </a:prstGeom>
          <a:solidFill>
            <a:srgbClr val="F48C1C"/>
          </a:solidFill>
        </p:spPr>
      </p:sp>
      <p:grpSp>
        <p:nvGrpSpPr>
          <p:cNvPr id="4" name="Group 4"/>
          <p:cNvGrpSpPr/>
          <p:nvPr/>
        </p:nvGrpSpPr>
        <p:grpSpPr>
          <a:xfrm>
            <a:off x="7617859" y="3135522"/>
            <a:ext cx="9641441" cy="3562706"/>
            <a:chOff x="0" y="0"/>
            <a:chExt cx="12855254" cy="4750275"/>
          </a:xfrm>
        </p:grpSpPr>
        <p:sp>
          <p:nvSpPr>
            <p:cNvPr id="5" name="TextBox 5"/>
            <p:cNvSpPr txBox="1"/>
            <p:nvPr/>
          </p:nvSpPr>
          <p:spPr>
            <a:xfrm>
              <a:off x="0" y="76200"/>
              <a:ext cx="12855254" cy="3039533"/>
            </a:xfrm>
            <a:prstGeom prst="rect">
              <a:avLst/>
            </a:prstGeom>
          </p:spPr>
          <p:txBody>
            <a:bodyPr lIns="0" tIns="0" rIns="0" bIns="0" rtlCol="0" anchor="t">
              <a:spAutoFit/>
            </a:bodyPr>
            <a:lstStyle/>
            <a:p>
              <a:pPr algn="l">
                <a:lnSpc>
                  <a:spcPts val="8800"/>
                </a:lnSpc>
              </a:pPr>
              <a:r>
                <a:rPr lang="en-US" sz="8000" b="0" i="0">
                  <a:solidFill>
                    <a:srgbClr val="73CCCC"/>
                  </a:solidFill>
                  <a:latin typeface="Abril Fatface"/>
                </a:rPr>
                <a:t>Bruegel in het Pajottenland</a:t>
              </a:r>
            </a:p>
          </p:txBody>
        </p:sp>
        <p:sp>
          <p:nvSpPr>
            <p:cNvPr id="6" name="TextBox 6"/>
            <p:cNvSpPr txBox="1"/>
            <p:nvPr/>
          </p:nvSpPr>
          <p:spPr>
            <a:xfrm>
              <a:off x="0" y="4108219"/>
              <a:ext cx="11411520" cy="642056"/>
            </a:xfrm>
            <a:prstGeom prst="rect">
              <a:avLst/>
            </a:prstGeom>
          </p:spPr>
          <p:txBody>
            <a:bodyPr lIns="0" tIns="0" rIns="0" bIns="0" rtlCol="0" anchor="t">
              <a:spAutoFit/>
            </a:bodyPr>
            <a:lstStyle/>
            <a:p>
              <a:pPr algn="l">
                <a:lnSpc>
                  <a:spcPts val="3900"/>
                </a:lnSpc>
              </a:pPr>
              <a:r>
                <a:rPr lang="en-US" sz="3000" b="0" i="0" spc="300">
                  <a:solidFill>
                    <a:srgbClr val="050707"/>
                  </a:solidFill>
                  <a:latin typeface="Montserrat Light"/>
                </a:rPr>
                <a:t>Terug naar hoe het allemaal begon</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5987291" y="0"/>
            <a:ext cx="2300709" cy="10287000"/>
          </a:xfrm>
          <a:prstGeom prst="rect">
            <a:avLst/>
          </a:prstGeom>
          <a:solidFill>
            <a:srgbClr val="F48C1C">
              <a:alpha val="49803"/>
            </a:srgbClr>
          </a:solidFill>
        </p:spPr>
      </p:sp>
      <p:pic>
        <p:nvPicPr>
          <p:cNvPr id="3" name="Picture 3"/>
          <p:cNvPicPr>
            <a:picLocks noChangeAspect="1"/>
          </p:cNvPicPr>
          <p:nvPr/>
        </p:nvPicPr>
        <p:blipFill>
          <a:blip r:embed="rId2"/>
          <a:srcRect/>
          <a:stretch>
            <a:fillRect/>
          </a:stretch>
        </p:blipFill>
        <p:spPr>
          <a:xfrm>
            <a:off x="0" y="-16785"/>
            <a:ext cx="6426986" cy="10303785"/>
          </a:xfrm>
          <a:prstGeom prst="rect">
            <a:avLst/>
          </a:prstGeom>
        </p:spPr>
      </p:pic>
      <p:sp>
        <p:nvSpPr>
          <p:cNvPr id="4" name="TextBox 4"/>
          <p:cNvSpPr txBox="1"/>
          <p:nvPr/>
        </p:nvSpPr>
        <p:spPr>
          <a:xfrm>
            <a:off x="7272485" y="611046"/>
            <a:ext cx="10556861" cy="491067"/>
          </a:xfrm>
          <a:prstGeom prst="rect">
            <a:avLst/>
          </a:prstGeom>
        </p:spPr>
        <p:txBody>
          <a:bodyPr lIns="0" tIns="0" rIns="0" bIns="0" rtlCol="0" anchor="t">
            <a:spAutoFit/>
          </a:bodyPr>
          <a:lstStyle/>
          <a:p>
            <a:pPr algn="l">
              <a:lnSpc>
                <a:spcPts val="3900"/>
              </a:lnSpc>
            </a:pPr>
            <a:r>
              <a:rPr lang="en-US" sz="3000" b="0" i="0" spc="300">
                <a:solidFill>
                  <a:srgbClr val="73CCCC"/>
                </a:solidFill>
                <a:latin typeface="Montserrat Light"/>
              </a:rPr>
              <a:t>BRUEGELFEESTEN</a:t>
            </a:r>
          </a:p>
        </p:txBody>
      </p:sp>
      <p:sp>
        <p:nvSpPr>
          <p:cNvPr id="5" name="TextBox 5"/>
          <p:cNvSpPr txBox="1"/>
          <p:nvPr/>
        </p:nvSpPr>
        <p:spPr>
          <a:xfrm>
            <a:off x="7272485" y="1234827"/>
            <a:ext cx="10556861" cy="438785"/>
          </a:xfrm>
          <a:prstGeom prst="rect">
            <a:avLst/>
          </a:prstGeom>
        </p:spPr>
        <p:txBody>
          <a:bodyPr lIns="0" tIns="0" rIns="0" bIns="0" rtlCol="0" anchor="t">
            <a:spAutoFit/>
          </a:bodyPr>
          <a:lstStyle/>
          <a:p>
            <a:pPr algn="l">
              <a:lnSpc>
                <a:spcPts val="3640"/>
              </a:lnSpc>
            </a:pPr>
            <a:r>
              <a:rPr lang="en-US" sz="2600" b="0" i="0">
                <a:solidFill>
                  <a:srgbClr val="050707"/>
                </a:solidFill>
                <a:latin typeface="Montserrat Light"/>
              </a:rPr>
              <a:t>Alles in het teken van Bruegel dat jaar</a:t>
            </a:r>
          </a:p>
        </p:txBody>
      </p:sp>
      <p:pic>
        <p:nvPicPr>
          <p:cNvPr id="6" name="Picture 6"/>
          <p:cNvPicPr>
            <a:picLocks noChangeAspect="1"/>
          </p:cNvPicPr>
          <p:nvPr/>
        </p:nvPicPr>
        <p:blipFill>
          <a:blip r:embed="rId3"/>
          <a:srcRect/>
          <a:stretch>
            <a:fillRect/>
          </a:stretch>
        </p:blipFill>
        <p:spPr>
          <a:xfrm>
            <a:off x="13871147" y="1102112"/>
            <a:ext cx="3738590" cy="8229600"/>
          </a:xfrm>
          <a:prstGeom prst="rect">
            <a:avLst/>
          </a:prstGeom>
        </p:spPr>
      </p:pic>
      <p:pic>
        <p:nvPicPr>
          <p:cNvPr id="7" name="Picture 7"/>
          <p:cNvPicPr>
            <a:picLocks noChangeAspect="1"/>
          </p:cNvPicPr>
          <p:nvPr/>
        </p:nvPicPr>
        <p:blipFill>
          <a:blip r:embed="rId4"/>
          <a:srcRect/>
          <a:stretch>
            <a:fillRect/>
          </a:stretch>
        </p:blipFill>
        <p:spPr>
          <a:xfrm>
            <a:off x="7046684" y="2575489"/>
            <a:ext cx="6100507" cy="675622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9579" y="7679281"/>
            <a:ext cx="6443889" cy="2367626"/>
            <a:chOff x="0" y="0"/>
            <a:chExt cx="8591853" cy="3156834"/>
          </a:xfrm>
        </p:grpSpPr>
        <p:sp>
          <p:nvSpPr>
            <p:cNvPr id="3" name="TextBox 3"/>
            <p:cNvSpPr txBox="1"/>
            <p:nvPr/>
          </p:nvSpPr>
          <p:spPr>
            <a:xfrm>
              <a:off x="0" y="2539755"/>
              <a:ext cx="8107086" cy="617079"/>
            </a:xfrm>
            <a:prstGeom prst="rect">
              <a:avLst/>
            </a:prstGeom>
          </p:spPr>
          <p:txBody>
            <a:bodyPr lIns="0" tIns="0" rIns="0" bIns="0" rtlCol="0" anchor="t">
              <a:spAutoFit/>
            </a:bodyPr>
            <a:lstStyle/>
            <a:p>
              <a:pPr algn="l">
                <a:lnSpc>
                  <a:spcPts val="3919"/>
                </a:lnSpc>
              </a:pPr>
              <a:r>
                <a:rPr lang="en-US" sz="2800" b="0" i="0" spc="84">
                  <a:solidFill>
                    <a:srgbClr val="050707"/>
                  </a:solidFill>
                  <a:latin typeface="Montserrat Light"/>
                </a:rPr>
                <a:t>Bruegelfeesten te Huizingen</a:t>
              </a:r>
            </a:p>
          </p:txBody>
        </p:sp>
        <p:sp>
          <p:nvSpPr>
            <p:cNvPr id="4" name="AutoShape 4"/>
            <p:cNvSpPr/>
            <p:nvPr/>
          </p:nvSpPr>
          <p:spPr>
            <a:xfrm>
              <a:off x="0" y="1996120"/>
              <a:ext cx="1166563" cy="165368"/>
            </a:xfrm>
            <a:prstGeom prst="rect">
              <a:avLst/>
            </a:prstGeom>
            <a:solidFill>
              <a:srgbClr val="F48C1C"/>
            </a:solidFill>
          </p:spPr>
        </p:sp>
        <p:sp>
          <p:nvSpPr>
            <p:cNvPr id="5" name="TextBox 5"/>
            <p:cNvSpPr txBox="1"/>
            <p:nvPr/>
          </p:nvSpPr>
          <p:spPr>
            <a:xfrm>
              <a:off x="0" y="-9525"/>
              <a:ext cx="8591853" cy="1386769"/>
            </a:xfrm>
            <a:prstGeom prst="rect">
              <a:avLst/>
            </a:prstGeom>
          </p:spPr>
          <p:txBody>
            <a:bodyPr lIns="0" tIns="0" rIns="0" bIns="0" rtlCol="0" anchor="t">
              <a:spAutoFit/>
            </a:bodyPr>
            <a:lstStyle/>
            <a:p>
              <a:pPr algn="l">
                <a:lnSpc>
                  <a:spcPts val="4079"/>
                </a:lnSpc>
              </a:pPr>
              <a:r>
                <a:rPr lang="en-US" sz="3400" b="0" i="0" spc="170">
                  <a:solidFill>
                    <a:srgbClr val="050707"/>
                  </a:solidFill>
                  <a:latin typeface="Abril Fatface"/>
                </a:rPr>
                <a:t>KONINKLIJKE BELANGSTELLING</a:t>
              </a:r>
            </a:p>
          </p:txBody>
        </p:sp>
      </p:grpSp>
      <p:pic>
        <p:nvPicPr>
          <p:cNvPr id="6" name="Picture 6"/>
          <p:cNvPicPr>
            <a:picLocks noChangeAspect="1"/>
          </p:cNvPicPr>
          <p:nvPr/>
        </p:nvPicPr>
        <p:blipFill>
          <a:blip r:embed="rId2"/>
          <a:srcRect/>
          <a:stretch>
            <a:fillRect/>
          </a:stretch>
        </p:blipFill>
        <p:spPr>
          <a:xfrm>
            <a:off x="11226391" y="0"/>
            <a:ext cx="6925521" cy="7272711"/>
          </a:xfrm>
          <a:prstGeom prst="rect">
            <a:avLst/>
          </a:prstGeom>
        </p:spPr>
      </p:pic>
      <p:pic>
        <p:nvPicPr>
          <p:cNvPr id="7" name="Picture 7"/>
          <p:cNvPicPr>
            <a:picLocks noChangeAspect="1"/>
          </p:cNvPicPr>
          <p:nvPr/>
        </p:nvPicPr>
        <p:blipFill>
          <a:blip r:embed="rId3"/>
          <a:srcRect/>
          <a:stretch>
            <a:fillRect/>
          </a:stretch>
        </p:blipFill>
        <p:spPr>
          <a:xfrm>
            <a:off x="1719579" y="0"/>
            <a:ext cx="9506812" cy="7272711"/>
          </a:xfrm>
          <a:prstGeom prst="rect">
            <a:avLst/>
          </a:prstGeom>
        </p:spPr>
      </p:pic>
      <p:sp>
        <p:nvSpPr>
          <p:cNvPr id="8" name="AutoShape 8"/>
          <p:cNvSpPr/>
          <p:nvPr/>
        </p:nvSpPr>
        <p:spPr>
          <a:xfrm>
            <a:off x="0" y="0"/>
            <a:ext cx="2082711" cy="4495800"/>
          </a:xfrm>
          <a:prstGeom prst="rect">
            <a:avLst/>
          </a:prstGeom>
          <a:solidFill>
            <a:srgbClr val="F48C1C">
              <a:alpha val="49803"/>
            </a:srgbClr>
          </a:solid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5749" y="7353268"/>
            <a:ext cx="5029116" cy="1813704"/>
            <a:chOff x="0" y="0"/>
            <a:chExt cx="6705488" cy="2418272"/>
          </a:xfrm>
        </p:grpSpPr>
        <p:sp>
          <p:nvSpPr>
            <p:cNvPr id="3" name="TextBox 3"/>
            <p:cNvSpPr txBox="1"/>
            <p:nvPr/>
          </p:nvSpPr>
          <p:spPr>
            <a:xfrm>
              <a:off x="0" y="819953"/>
              <a:ext cx="6705488" cy="617079"/>
            </a:xfrm>
            <a:prstGeom prst="rect">
              <a:avLst/>
            </a:prstGeom>
          </p:spPr>
          <p:txBody>
            <a:bodyPr lIns="0" tIns="0" rIns="0" bIns="0" rtlCol="0" anchor="t">
              <a:spAutoFit/>
            </a:bodyPr>
            <a:lstStyle/>
            <a:p>
              <a:pPr algn="ctr">
                <a:lnSpc>
                  <a:spcPts val="3919"/>
                </a:lnSpc>
              </a:pPr>
              <a:r>
                <a:rPr lang="en-US" sz="2800" b="0" i="0" spc="84">
                  <a:solidFill>
                    <a:srgbClr val="050707"/>
                  </a:solidFill>
                  <a:latin typeface="Montserrat Light"/>
                </a:rPr>
                <a:t>Nationale bank</a:t>
              </a:r>
            </a:p>
          </p:txBody>
        </p:sp>
        <p:sp>
          <p:nvSpPr>
            <p:cNvPr id="4" name="TextBox 4"/>
            <p:cNvSpPr txBox="1"/>
            <p:nvPr/>
          </p:nvSpPr>
          <p:spPr>
            <a:xfrm>
              <a:off x="0" y="-38100"/>
              <a:ext cx="6705488" cy="642056"/>
            </a:xfrm>
            <a:prstGeom prst="rect">
              <a:avLst/>
            </a:prstGeom>
          </p:spPr>
          <p:txBody>
            <a:bodyPr lIns="0" tIns="0" rIns="0" bIns="0" rtlCol="0" anchor="t">
              <a:spAutoFit/>
            </a:bodyPr>
            <a:lstStyle/>
            <a:p>
              <a:pPr algn="ctr">
                <a:lnSpc>
                  <a:spcPts val="3900"/>
                </a:lnSpc>
              </a:pPr>
              <a:r>
                <a:rPr lang="en-US" sz="3000" b="0" i="0" spc="300">
                  <a:solidFill>
                    <a:srgbClr val="050707"/>
                  </a:solidFill>
                  <a:latin typeface="Montserrat Light"/>
                </a:rPr>
                <a:t>BRUEGELPENNING</a:t>
              </a:r>
            </a:p>
          </p:txBody>
        </p:sp>
        <p:sp>
          <p:nvSpPr>
            <p:cNvPr id="5" name="TextBox 5"/>
            <p:cNvSpPr txBox="1"/>
            <p:nvPr/>
          </p:nvSpPr>
          <p:spPr>
            <a:xfrm>
              <a:off x="0" y="1849101"/>
              <a:ext cx="6705488" cy="569172"/>
            </a:xfrm>
            <a:prstGeom prst="rect">
              <a:avLst/>
            </a:prstGeom>
          </p:spPr>
          <p:txBody>
            <a:bodyPr lIns="0" tIns="0" rIns="0" bIns="0" rtlCol="0" anchor="t">
              <a:spAutoFit/>
            </a:bodyPr>
            <a:lstStyle/>
            <a:p>
              <a:pPr algn="ctr">
                <a:lnSpc>
                  <a:spcPts val="3640"/>
                </a:lnSpc>
              </a:pPr>
              <a:endParaRPr/>
            </a:p>
          </p:txBody>
        </p:sp>
      </p:grpSp>
      <p:grpSp>
        <p:nvGrpSpPr>
          <p:cNvPr id="6" name="Group 6"/>
          <p:cNvGrpSpPr/>
          <p:nvPr/>
        </p:nvGrpSpPr>
        <p:grpSpPr>
          <a:xfrm>
            <a:off x="6646790" y="7353268"/>
            <a:ext cx="5032521" cy="2059907"/>
            <a:chOff x="0" y="0"/>
            <a:chExt cx="6710028" cy="2746543"/>
          </a:xfrm>
        </p:grpSpPr>
        <p:sp>
          <p:nvSpPr>
            <p:cNvPr id="7" name="TextBox 7"/>
            <p:cNvSpPr txBox="1"/>
            <p:nvPr/>
          </p:nvSpPr>
          <p:spPr>
            <a:xfrm>
              <a:off x="0" y="819953"/>
              <a:ext cx="6710028" cy="1926590"/>
            </a:xfrm>
            <a:prstGeom prst="rect">
              <a:avLst/>
            </a:prstGeom>
          </p:spPr>
          <p:txBody>
            <a:bodyPr lIns="0" tIns="0" rIns="0" bIns="0" rtlCol="0" anchor="t">
              <a:spAutoFit/>
            </a:bodyPr>
            <a:lstStyle/>
            <a:p>
              <a:pPr algn="ctr">
                <a:lnSpc>
                  <a:spcPts val="3919"/>
                </a:lnSpc>
              </a:pPr>
              <a:r>
                <a:rPr lang="en-US" sz="2800" b="0" i="0" spc="84">
                  <a:solidFill>
                    <a:srgbClr val="050707"/>
                  </a:solidFill>
                  <a:latin typeface="Montserrat Light"/>
                </a:rPr>
                <a:t>Nationaal Bruegelcomité</a:t>
              </a:r>
            </a:p>
            <a:p>
              <a:pPr algn="ctr">
                <a:lnSpc>
                  <a:spcPts val="3919"/>
                </a:lnSpc>
              </a:pPr>
              <a:r>
                <a:rPr lang="en-US" sz="2800" b="0" i="0" spc="84">
                  <a:solidFill>
                    <a:srgbClr val="050707"/>
                  </a:solidFill>
                  <a:latin typeface="Montserrat Light"/>
                </a:rPr>
                <a:t>&amp; brouwer Wielemans-Ceuppens</a:t>
              </a:r>
            </a:p>
          </p:txBody>
        </p:sp>
        <p:sp>
          <p:nvSpPr>
            <p:cNvPr id="8" name="TextBox 8"/>
            <p:cNvSpPr txBox="1"/>
            <p:nvPr/>
          </p:nvSpPr>
          <p:spPr>
            <a:xfrm>
              <a:off x="0" y="-38100"/>
              <a:ext cx="6710028" cy="642056"/>
            </a:xfrm>
            <a:prstGeom prst="rect">
              <a:avLst/>
            </a:prstGeom>
          </p:spPr>
          <p:txBody>
            <a:bodyPr lIns="0" tIns="0" rIns="0" bIns="0" rtlCol="0" anchor="t">
              <a:spAutoFit/>
            </a:bodyPr>
            <a:lstStyle/>
            <a:p>
              <a:pPr algn="ctr">
                <a:lnSpc>
                  <a:spcPts val="3900"/>
                </a:lnSpc>
              </a:pPr>
              <a:r>
                <a:rPr lang="en-US" sz="3000" b="0" i="0" spc="300">
                  <a:solidFill>
                    <a:srgbClr val="050707"/>
                  </a:solidFill>
                  <a:latin typeface="Montserrat Light"/>
                </a:rPr>
                <a:t>BRUEGELMOK</a:t>
              </a:r>
            </a:p>
          </p:txBody>
        </p:sp>
      </p:grpSp>
      <p:grpSp>
        <p:nvGrpSpPr>
          <p:cNvPr id="9" name="Group 9"/>
          <p:cNvGrpSpPr/>
          <p:nvPr/>
        </p:nvGrpSpPr>
        <p:grpSpPr>
          <a:xfrm>
            <a:off x="12753135" y="7353268"/>
            <a:ext cx="5029116" cy="1077774"/>
            <a:chOff x="0" y="0"/>
            <a:chExt cx="6705488" cy="1437032"/>
          </a:xfrm>
        </p:grpSpPr>
        <p:sp>
          <p:nvSpPr>
            <p:cNvPr id="10" name="TextBox 10"/>
            <p:cNvSpPr txBox="1"/>
            <p:nvPr/>
          </p:nvSpPr>
          <p:spPr>
            <a:xfrm>
              <a:off x="0" y="819953"/>
              <a:ext cx="6705488" cy="617079"/>
            </a:xfrm>
            <a:prstGeom prst="rect">
              <a:avLst/>
            </a:prstGeom>
          </p:spPr>
          <p:txBody>
            <a:bodyPr lIns="0" tIns="0" rIns="0" bIns="0" rtlCol="0" anchor="t">
              <a:spAutoFit/>
            </a:bodyPr>
            <a:lstStyle/>
            <a:p>
              <a:pPr algn="ctr">
                <a:lnSpc>
                  <a:spcPts val="3919"/>
                </a:lnSpc>
              </a:pPr>
              <a:r>
                <a:rPr lang="en-US" sz="2800" b="0" i="0" spc="84">
                  <a:solidFill>
                    <a:srgbClr val="050707"/>
                  </a:solidFill>
                  <a:latin typeface="Montserrat Light"/>
                </a:rPr>
                <a:t>VTB</a:t>
              </a:r>
            </a:p>
          </p:txBody>
        </p:sp>
        <p:sp>
          <p:nvSpPr>
            <p:cNvPr id="11" name="TextBox 11"/>
            <p:cNvSpPr txBox="1"/>
            <p:nvPr/>
          </p:nvSpPr>
          <p:spPr>
            <a:xfrm>
              <a:off x="0" y="-38100"/>
              <a:ext cx="6705488" cy="642056"/>
            </a:xfrm>
            <a:prstGeom prst="rect">
              <a:avLst/>
            </a:prstGeom>
          </p:spPr>
          <p:txBody>
            <a:bodyPr lIns="0" tIns="0" rIns="0" bIns="0" rtlCol="0" anchor="t">
              <a:spAutoFit/>
            </a:bodyPr>
            <a:lstStyle/>
            <a:p>
              <a:pPr algn="ctr">
                <a:lnSpc>
                  <a:spcPts val="3900"/>
                </a:lnSpc>
              </a:pPr>
              <a:r>
                <a:rPr lang="en-US" sz="3000" b="0" i="0" spc="300">
                  <a:solidFill>
                    <a:srgbClr val="050707"/>
                  </a:solidFill>
                  <a:latin typeface="Montserrat Light"/>
                </a:rPr>
                <a:t>HERDENKINGSBANK</a:t>
              </a:r>
            </a:p>
          </p:txBody>
        </p:sp>
      </p:grpSp>
      <p:grpSp>
        <p:nvGrpSpPr>
          <p:cNvPr id="12" name="Group 12"/>
          <p:cNvGrpSpPr/>
          <p:nvPr/>
        </p:nvGrpSpPr>
        <p:grpSpPr>
          <a:xfrm>
            <a:off x="19050" y="1516007"/>
            <a:ext cx="18288000" cy="5390217"/>
            <a:chOff x="0" y="0"/>
            <a:chExt cx="24384000" cy="7186957"/>
          </a:xfrm>
        </p:grpSpPr>
        <p:pic>
          <p:nvPicPr>
            <p:cNvPr id="13" name="Picture 13"/>
            <p:cNvPicPr>
              <a:picLocks noChangeAspect="1"/>
            </p:cNvPicPr>
            <p:nvPr/>
          </p:nvPicPr>
          <p:blipFill>
            <a:blip r:embed="rId2"/>
            <a:srcRect l="30344" r="30344"/>
            <a:stretch>
              <a:fillRect/>
            </a:stretch>
          </p:blipFill>
          <p:spPr>
            <a:xfrm>
              <a:off x="0" y="0"/>
              <a:ext cx="8043333" cy="7186957"/>
            </a:xfrm>
            <a:prstGeom prst="rect">
              <a:avLst/>
            </a:prstGeom>
          </p:spPr>
        </p:pic>
        <p:pic>
          <p:nvPicPr>
            <p:cNvPr id="14" name="Picture 14"/>
            <p:cNvPicPr>
              <a:picLocks noChangeAspect="1"/>
            </p:cNvPicPr>
            <p:nvPr/>
          </p:nvPicPr>
          <p:blipFill>
            <a:blip r:embed="rId3"/>
            <a:srcRect l="44027" t="41916" r="15099" b="37540"/>
            <a:stretch>
              <a:fillRect/>
            </a:stretch>
          </p:blipFill>
          <p:spPr>
            <a:xfrm>
              <a:off x="8170333" y="0"/>
              <a:ext cx="8043333" cy="7186957"/>
            </a:xfrm>
            <a:prstGeom prst="rect">
              <a:avLst/>
            </a:prstGeom>
          </p:spPr>
        </p:pic>
        <p:pic>
          <p:nvPicPr>
            <p:cNvPr id="15" name="Picture 15"/>
            <p:cNvPicPr>
              <a:picLocks noChangeAspect="1"/>
            </p:cNvPicPr>
            <p:nvPr/>
          </p:nvPicPr>
          <p:blipFill>
            <a:blip r:embed="rId4"/>
            <a:srcRect l="13036" r="3026"/>
            <a:stretch>
              <a:fillRect/>
            </a:stretch>
          </p:blipFill>
          <p:spPr>
            <a:xfrm>
              <a:off x="16340667" y="0"/>
              <a:ext cx="8043333" cy="7186957"/>
            </a:xfrm>
            <a:prstGeom prst="rect">
              <a:avLst/>
            </a:prstGeom>
          </p:spPr>
        </p:pic>
      </p:grpSp>
      <p:sp>
        <p:nvSpPr>
          <p:cNvPr id="16" name="AutoShape 16"/>
          <p:cNvSpPr/>
          <p:nvPr/>
        </p:nvSpPr>
        <p:spPr>
          <a:xfrm>
            <a:off x="0" y="9588734"/>
            <a:ext cx="18859500" cy="800100"/>
          </a:xfrm>
          <a:prstGeom prst="rect">
            <a:avLst/>
          </a:prstGeom>
          <a:solidFill>
            <a:srgbClr val="F48C1C">
              <a:alpha val="49803"/>
            </a:srgbClr>
          </a:solidFill>
        </p:spPr>
      </p:sp>
      <p:sp>
        <p:nvSpPr>
          <p:cNvPr id="17" name="AutoShape 17"/>
          <p:cNvSpPr/>
          <p:nvPr/>
        </p:nvSpPr>
        <p:spPr>
          <a:xfrm>
            <a:off x="1028700" y="9571897"/>
            <a:ext cx="16230600" cy="33675"/>
          </a:xfrm>
          <a:prstGeom prst="rect">
            <a:avLst/>
          </a:prstGeom>
          <a:solidFill>
            <a:srgbClr val="F48C1C"/>
          </a:solid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626478" y="-457200"/>
            <a:ext cx="5385422" cy="11277600"/>
          </a:xfrm>
          <a:prstGeom prst="rect">
            <a:avLst/>
          </a:prstGeom>
          <a:solidFill>
            <a:srgbClr val="F48C1C">
              <a:alpha val="49803"/>
            </a:srgbClr>
          </a:solidFill>
        </p:spPr>
      </p:sp>
      <p:sp>
        <p:nvSpPr>
          <p:cNvPr id="3" name="TextBox 3"/>
          <p:cNvSpPr txBox="1"/>
          <p:nvPr/>
        </p:nvSpPr>
        <p:spPr>
          <a:xfrm>
            <a:off x="776920" y="630915"/>
            <a:ext cx="10556861" cy="982133"/>
          </a:xfrm>
          <a:prstGeom prst="rect">
            <a:avLst/>
          </a:prstGeom>
        </p:spPr>
        <p:txBody>
          <a:bodyPr lIns="0" tIns="0" rIns="0" bIns="0" rtlCol="0" anchor="t">
            <a:spAutoFit/>
          </a:bodyPr>
          <a:lstStyle/>
          <a:p>
            <a:pPr algn="l">
              <a:lnSpc>
                <a:spcPts val="3900"/>
              </a:lnSpc>
            </a:pPr>
            <a:r>
              <a:rPr lang="en-US" sz="3000" b="0" i="0" spc="300">
                <a:solidFill>
                  <a:srgbClr val="73CCCC"/>
                </a:solidFill>
                <a:latin typeface="Montserrat Light"/>
              </a:rPr>
              <a:t>BRUEGEL ALS INSTRUMENT OM ONROEREND ERFGOED TE BEWAREN</a:t>
            </a:r>
          </a:p>
        </p:txBody>
      </p:sp>
      <p:sp>
        <p:nvSpPr>
          <p:cNvPr id="4" name="TextBox 4"/>
          <p:cNvSpPr txBox="1"/>
          <p:nvPr/>
        </p:nvSpPr>
        <p:spPr>
          <a:xfrm>
            <a:off x="776920" y="2099957"/>
            <a:ext cx="10556861" cy="438785"/>
          </a:xfrm>
          <a:prstGeom prst="rect">
            <a:avLst/>
          </a:prstGeom>
        </p:spPr>
        <p:txBody>
          <a:bodyPr lIns="0" tIns="0" rIns="0" bIns="0" rtlCol="0" anchor="t">
            <a:spAutoFit/>
          </a:bodyPr>
          <a:lstStyle/>
          <a:p>
            <a:pPr algn="l">
              <a:lnSpc>
                <a:spcPts val="3640"/>
              </a:lnSpc>
            </a:pPr>
            <a:r>
              <a:rPr lang="en-US" sz="2600" b="0" i="0">
                <a:solidFill>
                  <a:srgbClr val="050707"/>
                </a:solidFill>
                <a:latin typeface="Montserrat Light"/>
              </a:rPr>
              <a:t>Restauratie kerk Sint-Anna-Pede dankzij de link met Bruegel</a:t>
            </a:r>
          </a:p>
        </p:txBody>
      </p:sp>
      <p:grpSp>
        <p:nvGrpSpPr>
          <p:cNvPr id="5" name="Group 5"/>
          <p:cNvGrpSpPr/>
          <p:nvPr/>
        </p:nvGrpSpPr>
        <p:grpSpPr>
          <a:xfrm>
            <a:off x="776920" y="3165231"/>
            <a:ext cx="14511304" cy="6326865"/>
            <a:chOff x="0" y="0"/>
            <a:chExt cx="19348406" cy="8435820"/>
          </a:xfrm>
        </p:grpSpPr>
        <p:pic>
          <p:nvPicPr>
            <p:cNvPr id="6" name="Picture 6"/>
            <p:cNvPicPr>
              <a:picLocks noChangeAspect="1"/>
            </p:cNvPicPr>
            <p:nvPr/>
          </p:nvPicPr>
          <p:blipFill>
            <a:blip r:embed="rId2"/>
            <a:srcRect l="179" t="16775" r="17741" b="1633"/>
            <a:stretch>
              <a:fillRect/>
            </a:stretch>
          </p:blipFill>
          <p:spPr>
            <a:xfrm>
              <a:off x="0" y="0"/>
              <a:ext cx="6364802" cy="8435820"/>
            </a:xfrm>
            <a:prstGeom prst="rect">
              <a:avLst/>
            </a:prstGeom>
          </p:spPr>
        </p:pic>
        <p:pic>
          <p:nvPicPr>
            <p:cNvPr id="7" name="Picture 7"/>
            <p:cNvPicPr>
              <a:picLocks noChangeAspect="1"/>
            </p:cNvPicPr>
            <p:nvPr/>
          </p:nvPicPr>
          <p:blipFill>
            <a:blip r:embed="rId3"/>
            <a:srcRect t="7007" b="7007"/>
            <a:stretch>
              <a:fillRect/>
            </a:stretch>
          </p:blipFill>
          <p:spPr>
            <a:xfrm>
              <a:off x="6491802" y="0"/>
              <a:ext cx="6364802" cy="8435820"/>
            </a:xfrm>
            <a:prstGeom prst="rect">
              <a:avLst/>
            </a:prstGeom>
          </p:spPr>
        </p:pic>
        <p:pic>
          <p:nvPicPr>
            <p:cNvPr id="8" name="Picture 8"/>
            <p:cNvPicPr>
              <a:picLocks noChangeAspect="1"/>
            </p:cNvPicPr>
            <p:nvPr/>
          </p:nvPicPr>
          <p:blipFill>
            <a:blip r:embed="rId4"/>
            <a:srcRect t="298" b="298"/>
            <a:stretch>
              <a:fillRect/>
            </a:stretch>
          </p:blipFill>
          <p:spPr>
            <a:xfrm>
              <a:off x="12983604" y="0"/>
              <a:ext cx="6364802" cy="8435820"/>
            </a:xfrm>
            <a:prstGeom prst="rect">
              <a:avLst/>
            </a:prstGeom>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title="Wannes Van de Velde - Pieter Breughel in Brussel">
            <a:hlinkClick r:id="" action="ppaction://media"/>
            <a:extLst>
              <a:ext uri="{FF2B5EF4-FFF2-40B4-BE49-F238E27FC236}">
                <a16:creationId xmlns:a16="http://schemas.microsoft.com/office/drawing/2014/main" id="{7069291D-91E7-4DBA-B534-8D961B120AA5}"/>
              </a:ext>
            </a:extLst>
          </p:cNvPr>
          <p:cNvPicPr>
            <a:picLocks noRot="1" noChangeAspect="1"/>
          </p:cNvPicPr>
          <p:nvPr>
            <a:videoFile r:link="rId1"/>
          </p:nvPr>
        </p:nvPicPr>
        <p:blipFill>
          <a:blip r:embed="rId3"/>
          <a:stretch>
            <a:fillRect/>
          </a:stretch>
        </p:blipFill>
        <p:spPr>
          <a:xfrm>
            <a:off x="685800" y="385762"/>
            <a:ext cx="17128066" cy="9634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72767"/>
            <a:ext cx="11422502" cy="6400800"/>
          </a:xfrm>
          <a:prstGeom prst="rect">
            <a:avLst/>
          </a:prstGeom>
          <a:solidFill>
            <a:srgbClr val="F48C1C"/>
          </a:solidFill>
        </p:spPr>
      </p:sp>
      <p:pic>
        <p:nvPicPr>
          <p:cNvPr id="3" name="Picture 3"/>
          <p:cNvPicPr>
            <a:picLocks noChangeAspect="1"/>
          </p:cNvPicPr>
          <p:nvPr/>
        </p:nvPicPr>
        <p:blipFill>
          <a:blip r:embed="rId2"/>
          <a:srcRect t="1889" b="2061"/>
          <a:stretch>
            <a:fillRect/>
          </a:stretch>
        </p:blipFill>
        <p:spPr>
          <a:xfrm>
            <a:off x="0" y="4256609"/>
            <a:ext cx="18288000" cy="6030391"/>
          </a:xfrm>
          <a:prstGeom prst="rect">
            <a:avLst/>
          </a:prstGeom>
        </p:spPr>
      </p:pic>
      <p:sp>
        <p:nvSpPr>
          <p:cNvPr id="4" name="TextBox 4"/>
          <p:cNvSpPr txBox="1"/>
          <p:nvPr/>
        </p:nvSpPr>
        <p:spPr>
          <a:xfrm>
            <a:off x="1028700" y="1104900"/>
            <a:ext cx="5974650" cy="2260600"/>
          </a:xfrm>
          <a:prstGeom prst="rect">
            <a:avLst/>
          </a:prstGeom>
        </p:spPr>
        <p:txBody>
          <a:bodyPr lIns="0" tIns="0" rIns="0" bIns="0" rtlCol="0" anchor="t">
            <a:spAutoFit/>
          </a:bodyPr>
          <a:lstStyle/>
          <a:p>
            <a:pPr algn="l">
              <a:lnSpc>
                <a:spcPts val="8800"/>
              </a:lnSpc>
            </a:pPr>
            <a:r>
              <a:rPr lang="en-US" sz="8000" b="0" i="0">
                <a:solidFill>
                  <a:srgbClr val="FFFFFF"/>
                </a:solidFill>
                <a:latin typeface="Abril Fatface"/>
              </a:rPr>
              <a:t>1978</a:t>
            </a:r>
          </a:p>
          <a:p>
            <a:pPr algn="l">
              <a:lnSpc>
                <a:spcPts val="8800"/>
              </a:lnSpc>
            </a:pPr>
            <a:endParaRPr lang="en-US" sz="8000" b="0" i="0">
              <a:solidFill>
                <a:srgbClr val="FFFFFF"/>
              </a:solidFill>
              <a:latin typeface="Abril Fatface"/>
            </a:endParaRPr>
          </a:p>
        </p:txBody>
      </p:sp>
      <p:sp>
        <p:nvSpPr>
          <p:cNvPr id="5" name="TextBox 5"/>
          <p:cNvSpPr txBox="1"/>
          <p:nvPr/>
        </p:nvSpPr>
        <p:spPr>
          <a:xfrm>
            <a:off x="9371362" y="5670883"/>
            <a:ext cx="7654143" cy="477097"/>
          </a:xfrm>
          <a:prstGeom prst="rect">
            <a:avLst/>
          </a:prstGeom>
        </p:spPr>
        <p:txBody>
          <a:bodyPr lIns="0" tIns="0" rIns="0" bIns="0" rtlCol="0" anchor="t">
            <a:spAutoFit/>
          </a:bodyPr>
          <a:lstStyle/>
          <a:p>
            <a:pPr algn="l">
              <a:lnSpc>
                <a:spcPts val="3919"/>
              </a:lnSpc>
            </a:pPr>
            <a:endParaRPr/>
          </a:p>
        </p:txBody>
      </p:sp>
      <p:pic>
        <p:nvPicPr>
          <p:cNvPr id="6" name="Picture 6"/>
          <p:cNvPicPr>
            <a:picLocks noChangeAspect="1"/>
          </p:cNvPicPr>
          <p:nvPr/>
        </p:nvPicPr>
        <p:blipFill>
          <a:blip r:embed="rId3"/>
          <a:srcRect/>
          <a:stretch>
            <a:fillRect/>
          </a:stretch>
        </p:blipFill>
        <p:spPr>
          <a:xfrm>
            <a:off x="11422502" y="0"/>
            <a:ext cx="6865498" cy="425660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077200" y="-316316"/>
            <a:ext cx="10744048" cy="10919631"/>
            <a:chOff x="0" y="0"/>
            <a:chExt cx="14325397" cy="14559508"/>
          </a:xfrm>
        </p:grpSpPr>
        <p:pic>
          <p:nvPicPr>
            <p:cNvPr id="3" name="Picture 3"/>
            <p:cNvPicPr>
              <a:picLocks noChangeAspect="1"/>
            </p:cNvPicPr>
            <p:nvPr/>
          </p:nvPicPr>
          <p:blipFill>
            <a:blip r:embed="rId2"/>
            <a:srcRect l="8776" r="8776"/>
            <a:stretch>
              <a:fillRect/>
            </a:stretch>
          </p:blipFill>
          <p:spPr>
            <a:xfrm>
              <a:off x="0" y="0"/>
              <a:ext cx="14325397" cy="9621672"/>
            </a:xfrm>
            <a:prstGeom prst="rect">
              <a:avLst/>
            </a:prstGeom>
          </p:spPr>
        </p:pic>
        <p:pic>
          <p:nvPicPr>
            <p:cNvPr id="4" name="Picture 4"/>
            <p:cNvPicPr>
              <a:picLocks noChangeAspect="1"/>
            </p:cNvPicPr>
            <p:nvPr/>
          </p:nvPicPr>
          <p:blipFill>
            <a:blip r:embed="rId3"/>
            <a:srcRect t="27298" b="24410"/>
            <a:stretch>
              <a:fillRect/>
            </a:stretch>
          </p:blipFill>
          <p:spPr>
            <a:xfrm>
              <a:off x="0" y="9748672"/>
              <a:ext cx="14325397" cy="4810836"/>
            </a:xfrm>
            <a:prstGeom prst="rect">
              <a:avLst/>
            </a:prstGeom>
          </p:spPr>
        </p:pic>
      </p:grpSp>
      <p:sp>
        <p:nvSpPr>
          <p:cNvPr id="5" name="TextBox 5"/>
          <p:cNvSpPr txBox="1"/>
          <p:nvPr/>
        </p:nvSpPr>
        <p:spPr>
          <a:xfrm>
            <a:off x="621473" y="2430057"/>
            <a:ext cx="4594015" cy="968163"/>
          </a:xfrm>
          <a:prstGeom prst="rect">
            <a:avLst/>
          </a:prstGeom>
        </p:spPr>
        <p:txBody>
          <a:bodyPr lIns="0" tIns="0" rIns="0" bIns="0" rtlCol="0" anchor="t">
            <a:spAutoFit/>
          </a:bodyPr>
          <a:lstStyle/>
          <a:p>
            <a:pPr algn="l">
              <a:lnSpc>
                <a:spcPts val="3919"/>
              </a:lnSpc>
            </a:pPr>
            <a:r>
              <a:rPr lang="en-US" sz="2800" b="0" i="0" spc="84">
                <a:solidFill>
                  <a:srgbClr val="050707"/>
                </a:solidFill>
                <a:latin typeface="Montserrat Light"/>
              </a:rPr>
              <a:t>Streekborden sinds de jaren '80</a:t>
            </a:r>
          </a:p>
        </p:txBody>
      </p:sp>
      <p:grpSp>
        <p:nvGrpSpPr>
          <p:cNvPr id="6" name="Group 6"/>
          <p:cNvGrpSpPr/>
          <p:nvPr/>
        </p:nvGrpSpPr>
        <p:grpSpPr>
          <a:xfrm>
            <a:off x="621473" y="539528"/>
            <a:ext cx="4696275" cy="1621116"/>
            <a:chOff x="0" y="0"/>
            <a:chExt cx="6261700" cy="2161488"/>
          </a:xfrm>
        </p:grpSpPr>
        <p:sp>
          <p:nvSpPr>
            <p:cNvPr id="7" name="AutoShape 7"/>
            <p:cNvSpPr/>
            <p:nvPr/>
          </p:nvSpPr>
          <p:spPr>
            <a:xfrm>
              <a:off x="0" y="1996120"/>
              <a:ext cx="1166563" cy="165368"/>
            </a:xfrm>
            <a:prstGeom prst="rect">
              <a:avLst/>
            </a:prstGeom>
            <a:solidFill>
              <a:srgbClr val="F48C1C"/>
            </a:solidFill>
          </p:spPr>
        </p:sp>
        <p:sp>
          <p:nvSpPr>
            <p:cNvPr id="8" name="TextBox 8"/>
            <p:cNvSpPr txBox="1"/>
            <p:nvPr/>
          </p:nvSpPr>
          <p:spPr>
            <a:xfrm>
              <a:off x="136347" y="-9525"/>
              <a:ext cx="6125353" cy="1386769"/>
            </a:xfrm>
            <a:prstGeom prst="rect">
              <a:avLst/>
            </a:prstGeom>
          </p:spPr>
          <p:txBody>
            <a:bodyPr lIns="0" tIns="0" rIns="0" bIns="0" rtlCol="0" anchor="t">
              <a:spAutoFit/>
            </a:bodyPr>
            <a:lstStyle/>
            <a:p>
              <a:pPr algn="l">
                <a:lnSpc>
                  <a:spcPts val="4079"/>
                </a:lnSpc>
              </a:pPr>
              <a:r>
                <a:rPr lang="en-US" sz="3400" b="0" i="0" spc="170">
                  <a:solidFill>
                    <a:srgbClr val="050707"/>
                  </a:solidFill>
                  <a:latin typeface="Abril Fatface"/>
                </a:rPr>
                <a:t>WELKOM IN HET PAJOTTENLAND</a:t>
              </a:r>
            </a:p>
          </p:txBody>
        </p:sp>
      </p:grpSp>
      <p:pic>
        <p:nvPicPr>
          <p:cNvPr id="1026" name="Picture 2" descr="Afbeeldingsresultaat voor pajottenland">
            <a:extLst>
              <a:ext uri="{FF2B5EF4-FFF2-40B4-BE49-F238E27FC236}">
                <a16:creationId xmlns:a16="http://schemas.microsoft.com/office/drawing/2014/main" id="{7CBDF965-2F82-4D3E-A7D3-2008A6811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52340"/>
            <a:ext cx="10370536" cy="690112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9"/>
          <p:cNvSpPr/>
          <p:nvPr/>
        </p:nvSpPr>
        <p:spPr>
          <a:xfrm>
            <a:off x="16193170" y="0"/>
            <a:ext cx="2132261" cy="11231400"/>
          </a:xfrm>
          <a:prstGeom prst="rect">
            <a:avLst/>
          </a:prstGeom>
          <a:solidFill>
            <a:srgbClr val="F48C1C">
              <a:alpha val="49803"/>
            </a:srgbClr>
          </a:solid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93261" y="549644"/>
            <a:ext cx="4696275" cy="1104650"/>
            <a:chOff x="0" y="0"/>
            <a:chExt cx="6261700" cy="1472866"/>
          </a:xfrm>
        </p:grpSpPr>
        <p:sp>
          <p:nvSpPr>
            <p:cNvPr id="3" name="AutoShape 3"/>
            <p:cNvSpPr/>
            <p:nvPr/>
          </p:nvSpPr>
          <p:spPr>
            <a:xfrm>
              <a:off x="0" y="1307498"/>
              <a:ext cx="1166563" cy="165368"/>
            </a:xfrm>
            <a:prstGeom prst="rect">
              <a:avLst/>
            </a:prstGeom>
            <a:solidFill>
              <a:srgbClr val="F48C1C"/>
            </a:solidFill>
          </p:spPr>
        </p:sp>
        <p:sp>
          <p:nvSpPr>
            <p:cNvPr id="4" name="TextBox 4"/>
            <p:cNvSpPr txBox="1"/>
            <p:nvPr/>
          </p:nvSpPr>
          <p:spPr>
            <a:xfrm>
              <a:off x="136347" y="-9525"/>
              <a:ext cx="6125353" cy="698147"/>
            </a:xfrm>
            <a:prstGeom prst="rect">
              <a:avLst/>
            </a:prstGeom>
          </p:spPr>
          <p:txBody>
            <a:bodyPr lIns="0" tIns="0" rIns="0" bIns="0" rtlCol="0" anchor="t">
              <a:spAutoFit/>
            </a:bodyPr>
            <a:lstStyle/>
            <a:p>
              <a:pPr algn="l">
                <a:lnSpc>
                  <a:spcPts val="4079"/>
                </a:lnSpc>
              </a:pPr>
              <a:r>
                <a:rPr lang="en-US" sz="3400" b="0" i="0" spc="170">
                  <a:solidFill>
                    <a:srgbClr val="050707"/>
                  </a:solidFill>
                  <a:latin typeface="Abril Fatface"/>
                </a:rPr>
                <a:t>2013</a:t>
              </a:r>
            </a:p>
          </p:txBody>
        </p:sp>
      </p:grpSp>
      <p:pic>
        <p:nvPicPr>
          <p:cNvPr id="5" name="Picture 5"/>
          <p:cNvPicPr>
            <a:picLocks noChangeAspect="1"/>
          </p:cNvPicPr>
          <p:nvPr/>
        </p:nvPicPr>
        <p:blipFill>
          <a:blip r:embed="rId2"/>
          <a:srcRect/>
          <a:stretch>
            <a:fillRect/>
          </a:stretch>
        </p:blipFill>
        <p:spPr>
          <a:xfrm>
            <a:off x="503559" y="706315"/>
            <a:ext cx="10972800" cy="8229600"/>
          </a:xfrm>
          <a:prstGeom prst="rect">
            <a:avLst/>
          </a:prstGeom>
        </p:spPr>
      </p:pic>
      <p:sp>
        <p:nvSpPr>
          <p:cNvPr id="6" name="AutoShape 6"/>
          <p:cNvSpPr/>
          <p:nvPr/>
        </p:nvSpPr>
        <p:spPr>
          <a:xfrm>
            <a:off x="-444657" y="-628084"/>
            <a:ext cx="2132261" cy="11231400"/>
          </a:xfrm>
          <a:prstGeom prst="rect">
            <a:avLst/>
          </a:prstGeom>
          <a:solidFill>
            <a:srgbClr val="F48C1C">
              <a:alpha val="49803"/>
            </a:srgbClr>
          </a:solidFill>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83183" y="963282"/>
            <a:ext cx="4696275" cy="1104650"/>
            <a:chOff x="0" y="0"/>
            <a:chExt cx="6261700" cy="1472866"/>
          </a:xfrm>
        </p:grpSpPr>
        <p:sp>
          <p:nvSpPr>
            <p:cNvPr id="3" name="AutoShape 3"/>
            <p:cNvSpPr/>
            <p:nvPr/>
          </p:nvSpPr>
          <p:spPr>
            <a:xfrm>
              <a:off x="0" y="1307498"/>
              <a:ext cx="1166563" cy="165368"/>
            </a:xfrm>
            <a:prstGeom prst="rect">
              <a:avLst/>
            </a:prstGeom>
            <a:solidFill>
              <a:srgbClr val="F48C1C"/>
            </a:solidFill>
          </p:spPr>
        </p:sp>
        <p:sp>
          <p:nvSpPr>
            <p:cNvPr id="4" name="TextBox 4"/>
            <p:cNvSpPr txBox="1"/>
            <p:nvPr/>
          </p:nvSpPr>
          <p:spPr>
            <a:xfrm>
              <a:off x="136347" y="-9525"/>
              <a:ext cx="6125353" cy="698147"/>
            </a:xfrm>
            <a:prstGeom prst="rect">
              <a:avLst/>
            </a:prstGeom>
          </p:spPr>
          <p:txBody>
            <a:bodyPr lIns="0" tIns="0" rIns="0" bIns="0" rtlCol="0" anchor="t">
              <a:spAutoFit/>
            </a:bodyPr>
            <a:lstStyle/>
            <a:p>
              <a:pPr algn="l">
                <a:lnSpc>
                  <a:spcPts val="4079"/>
                </a:lnSpc>
              </a:pPr>
              <a:r>
                <a:rPr lang="en-US" sz="3400" b="0" i="0" spc="170">
                  <a:solidFill>
                    <a:srgbClr val="050707"/>
                  </a:solidFill>
                  <a:latin typeface="Abril Fatface"/>
                </a:rPr>
                <a:t>2015</a:t>
              </a:r>
            </a:p>
          </p:txBody>
        </p:sp>
      </p:grpSp>
      <p:pic>
        <p:nvPicPr>
          <p:cNvPr id="5" name="Picture 5"/>
          <p:cNvPicPr>
            <a:picLocks noChangeAspect="1"/>
          </p:cNvPicPr>
          <p:nvPr/>
        </p:nvPicPr>
        <p:blipFill>
          <a:blip r:embed="rId2"/>
          <a:srcRect/>
          <a:stretch>
            <a:fillRect/>
          </a:stretch>
        </p:blipFill>
        <p:spPr>
          <a:xfrm>
            <a:off x="1529525" y="4119063"/>
            <a:ext cx="9538256" cy="6602262"/>
          </a:xfrm>
          <a:prstGeom prst="rect">
            <a:avLst/>
          </a:prstGeom>
        </p:spPr>
      </p:pic>
      <p:pic>
        <p:nvPicPr>
          <p:cNvPr id="6" name="Picture 6"/>
          <p:cNvPicPr>
            <a:picLocks noChangeAspect="1"/>
          </p:cNvPicPr>
          <p:nvPr/>
        </p:nvPicPr>
        <p:blipFill>
          <a:blip r:embed="rId3"/>
          <a:srcRect l="13099" t="19970" r="3631" b="6523"/>
          <a:stretch>
            <a:fillRect/>
          </a:stretch>
        </p:blipFill>
        <p:spPr>
          <a:xfrm>
            <a:off x="1529525" y="-227801"/>
            <a:ext cx="9538256" cy="5603420"/>
          </a:xfrm>
          <a:prstGeom prst="rect">
            <a:avLst/>
          </a:prstGeom>
        </p:spPr>
      </p:pic>
      <p:sp>
        <p:nvSpPr>
          <p:cNvPr id="7" name="AutoShape 7"/>
          <p:cNvSpPr/>
          <p:nvPr/>
        </p:nvSpPr>
        <p:spPr>
          <a:xfrm>
            <a:off x="-426673" y="-771958"/>
            <a:ext cx="2132261" cy="11231400"/>
          </a:xfrm>
          <a:prstGeom prst="rect">
            <a:avLst/>
          </a:prstGeom>
          <a:solidFill>
            <a:srgbClr val="73CCCC"/>
          </a:solid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09600"/>
            <a:ext cx="8382000" cy="6400800"/>
          </a:xfrm>
          <a:prstGeom prst="rect">
            <a:avLst/>
          </a:prstGeom>
          <a:solidFill>
            <a:srgbClr val="F48C1C"/>
          </a:solidFill>
        </p:spPr>
      </p:sp>
      <p:sp>
        <p:nvSpPr>
          <p:cNvPr id="3" name="TextBox 3"/>
          <p:cNvSpPr txBox="1"/>
          <p:nvPr/>
        </p:nvSpPr>
        <p:spPr>
          <a:xfrm>
            <a:off x="1028700" y="1104900"/>
            <a:ext cx="7035721" cy="2921000"/>
          </a:xfrm>
          <a:prstGeom prst="rect">
            <a:avLst/>
          </a:prstGeom>
        </p:spPr>
        <p:txBody>
          <a:bodyPr lIns="0" tIns="0" rIns="0" bIns="0" rtlCol="0" anchor="t">
            <a:spAutoFit/>
          </a:bodyPr>
          <a:lstStyle/>
          <a:p>
            <a:pPr algn="l">
              <a:lnSpc>
                <a:spcPts val="8800"/>
              </a:lnSpc>
            </a:pPr>
            <a:r>
              <a:rPr lang="en-US" sz="8000" b="0" i="0">
                <a:solidFill>
                  <a:srgbClr val="FFFFFF"/>
                </a:solidFill>
                <a:latin typeface="Abril Fatface"/>
              </a:rPr>
              <a:t>2004</a:t>
            </a:r>
          </a:p>
          <a:p>
            <a:pPr algn="l">
              <a:lnSpc>
                <a:spcPts val="7040"/>
              </a:lnSpc>
            </a:pPr>
            <a:r>
              <a:rPr lang="en-US" sz="6400" b="0" i="0">
                <a:solidFill>
                  <a:srgbClr val="FFFFFF"/>
                </a:solidFill>
                <a:latin typeface="Abril Fatface"/>
              </a:rPr>
              <a:t>Opening openluchtmuseum</a:t>
            </a:r>
          </a:p>
        </p:txBody>
      </p:sp>
      <p:grpSp>
        <p:nvGrpSpPr>
          <p:cNvPr id="4" name="Group 4"/>
          <p:cNvGrpSpPr/>
          <p:nvPr/>
        </p:nvGrpSpPr>
        <p:grpSpPr>
          <a:xfrm>
            <a:off x="9011676" y="1586320"/>
            <a:ext cx="7654143" cy="2008959"/>
            <a:chOff x="0" y="0"/>
            <a:chExt cx="10205524" cy="2678612"/>
          </a:xfrm>
        </p:grpSpPr>
        <p:sp>
          <p:nvSpPr>
            <p:cNvPr id="5" name="TextBox 5"/>
            <p:cNvSpPr txBox="1"/>
            <p:nvPr/>
          </p:nvSpPr>
          <p:spPr>
            <a:xfrm>
              <a:off x="0" y="-9525"/>
              <a:ext cx="10205524" cy="1386769"/>
            </a:xfrm>
            <a:prstGeom prst="rect">
              <a:avLst/>
            </a:prstGeom>
          </p:spPr>
          <p:txBody>
            <a:bodyPr lIns="0" tIns="0" rIns="0" bIns="0" rtlCol="0" anchor="t">
              <a:spAutoFit/>
            </a:bodyPr>
            <a:lstStyle/>
            <a:p>
              <a:pPr algn="l">
                <a:lnSpc>
                  <a:spcPts val="4079"/>
                </a:lnSpc>
              </a:pPr>
              <a:r>
                <a:rPr lang="en-US" sz="3400" b="0" i="0" spc="170">
                  <a:solidFill>
                    <a:srgbClr val="F48C1C"/>
                  </a:solidFill>
                  <a:latin typeface="Abril Fatface"/>
                </a:rPr>
                <a:t>ALBRECHT DE SCHRIJVER &amp; DE GEMEENTE DILBEEK</a:t>
              </a:r>
            </a:p>
          </p:txBody>
        </p:sp>
        <p:sp>
          <p:nvSpPr>
            <p:cNvPr id="6" name="TextBox 6"/>
            <p:cNvSpPr txBox="1"/>
            <p:nvPr/>
          </p:nvSpPr>
          <p:spPr>
            <a:xfrm>
              <a:off x="0" y="2061533"/>
              <a:ext cx="10205524" cy="617079"/>
            </a:xfrm>
            <a:prstGeom prst="rect">
              <a:avLst/>
            </a:prstGeom>
          </p:spPr>
          <p:txBody>
            <a:bodyPr lIns="0" tIns="0" rIns="0" bIns="0" rtlCol="0" anchor="t">
              <a:spAutoFit/>
            </a:bodyPr>
            <a:lstStyle/>
            <a:p>
              <a:pPr algn="l">
                <a:lnSpc>
                  <a:spcPts val="3919"/>
                </a:lnSpc>
              </a:pPr>
              <a:endParaRPr/>
            </a:p>
          </p:txBody>
        </p:sp>
      </p:grpSp>
      <p:sp>
        <p:nvSpPr>
          <p:cNvPr id="7" name="TextBox 7"/>
          <p:cNvSpPr txBox="1"/>
          <p:nvPr/>
        </p:nvSpPr>
        <p:spPr>
          <a:xfrm>
            <a:off x="9011676" y="2897648"/>
            <a:ext cx="4594015" cy="968163"/>
          </a:xfrm>
          <a:prstGeom prst="rect">
            <a:avLst/>
          </a:prstGeom>
        </p:spPr>
        <p:txBody>
          <a:bodyPr lIns="0" tIns="0" rIns="0" bIns="0" rtlCol="0" anchor="t">
            <a:spAutoFit/>
          </a:bodyPr>
          <a:lstStyle/>
          <a:p>
            <a:pPr algn="l">
              <a:lnSpc>
                <a:spcPts val="3919"/>
              </a:lnSpc>
            </a:pPr>
            <a:r>
              <a:rPr lang="en-US" sz="2800" b="0" i="0" spc="84">
                <a:solidFill>
                  <a:srgbClr val="050707"/>
                </a:solidFill>
                <a:latin typeface="Montserrat Light"/>
              </a:rPr>
              <a:t>19  schilderijen in openlucht </a:t>
            </a:r>
          </a:p>
        </p:txBody>
      </p:sp>
      <p:pic>
        <p:nvPicPr>
          <p:cNvPr id="8" name="Picture 8"/>
          <p:cNvPicPr>
            <a:picLocks noChangeAspect="1"/>
          </p:cNvPicPr>
          <p:nvPr/>
        </p:nvPicPr>
        <p:blipFill>
          <a:blip r:embed="rId2"/>
          <a:srcRect/>
          <a:stretch>
            <a:fillRect/>
          </a:stretch>
        </p:blipFill>
        <p:spPr>
          <a:xfrm>
            <a:off x="4546561" y="5676536"/>
            <a:ext cx="6962949" cy="4630361"/>
          </a:xfrm>
          <a:prstGeom prst="rect">
            <a:avLst/>
          </a:prstGeom>
        </p:spPr>
      </p:pic>
      <p:pic>
        <p:nvPicPr>
          <p:cNvPr id="9" name="Picture 9"/>
          <p:cNvPicPr>
            <a:picLocks noChangeAspect="1"/>
          </p:cNvPicPr>
          <p:nvPr/>
        </p:nvPicPr>
        <p:blipFill>
          <a:blip r:embed="rId3"/>
          <a:srcRect/>
          <a:stretch>
            <a:fillRect/>
          </a:stretch>
        </p:blipFill>
        <p:spPr>
          <a:xfrm>
            <a:off x="-1627254" y="5670169"/>
            <a:ext cx="6368015" cy="4776011"/>
          </a:xfrm>
          <a:prstGeom prst="rect">
            <a:avLst/>
          </a:prstGeom>
        </p:spPr>
      </p:pic>
      <p:pic>
        <p:nvPicPr>
          <p:cNvPr id="10" name="Picture 10"/>
          <p:cNvPicPr>
            <a:picLocks noChangeAspect="1"/>
          </p:cNvPicPr>
          <p:nvPr/>
        </p:nvPicPr>
        <p:blipFill>
          <a:blip r:embed="rId4"/>
          <a:srcRect/>
          <a:stretch>
            <a:fillRect/>
          </a:stretch>
        </p:blipFill>
        <p:spPr>
          <a:xfrm>
            <a:off x="11311753" y="5656639"/>
            <a:ext cx="6976247" cy="46303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25325"/>
            <a:ext cx="18859500" cy="800100"/>
          </a:xfrm>
          <a:prstGeom prst="rect">
            <a:avLst/>
          </a:prstGeom>
          <a:solidFill>
            <a:srgbClr val="73CCCC">
              <a:alpha val="49803"/>
            </a:srgbClr>
          </a:solidFill>
        </p:spPr>
      </p:sp>
      <p:sp>
        <p:nvSpPr>
          <p:cNvPr id="3" name="TextBox 3"/>
          <p:cNvSpPr txBox="1"/>
          <p:nvPr/>
        </p:nvSpPr>
        <p:spPr>
          <a:xfrm>
            <a:off x="1249053" y="960967"/>
            <a:ext cx="15789894" cy="1035262"/>
          </a:xfrm>
          <a:prstGeom prst="rect">
            <a:avLst/>
          </a:prstGeom>
        </p:spPr>
        <p:txBody>
          <a:bodyPr lIns="0" tIns="0" rIns="0" bIns="0" rtlCol="0" anchor="t">
            <a:spAutoFit/>
          </a:bodyPr>
          <a:lstStyle/>
          <a:p>
            <a:pPr algn="ctr">
              <a:lnSpc>
                <a:spcPts val="8320"/>
              </a:lnSpc>
            </a:pPr>
            <a:r>
              <a:rPr lang="en-US" sz="6400" b="1" i="0" spc="64">
                <a:solidFill>
                  <a:srgbClr val="050707"/>
                </a:solidFill>
                <a:latin typeface="Montserrat Classic"/>
              </a:rPr>
              <a:t>1563 - Brussel</a:t>
            </a:r>
          </a:p>
        </p:txBody>
      </p:sp>
      <p:grpSp>
        <p:nvGrpSpPr>
          <p:cNvPr id="4" name="Group 4"/>
          <p:cNvGrpSpPr/>
          <p:nvPr/>
        </p:nvGrpSpPr>
        <p:grpSpPr>
          <a:xfrm>
            <a:off x="566406" y="6978929"/>
            <a:ext cx="5029116" cy="2294434"/>
            <a:chOff x="0" y="0"/>
            <a:chExt cx="6705488" cy="3059245"/>
          </a:xfrm>
        </p:grpSpPr>
        <p:sp>
          <p:nvSpPr>
            <p:cNvPr id="5" name="TextBox 5"/>
            <p:cNvSpPr txBox="1"/>
            <p:nvPr/>
          </p:nvSpPr>
          <p:spPr>
            <a:xfrm>
              <a:off x="0" y="835123"/>
              <a:ext cx="6705488" cy="2224123"/>
            </a:xfrm>
            <a:prstGeom prst="rect">
              <a:avLst/>
            </a:prstGeom>
          </p:spPr>
          <p:txBody>
            <a:bodyPr lIns="0" tIns="0" rIns="0" bIns="0" rtlCol="0" anchor="t">
              <a:spAutoFit/>
            </a:bodyPr>
            <a:lstStyle/>
            <a:p>
              <a:pPr algn="ctr">
                <a:lnSpc>
                  <a:spcPts val="3359"/>
                </a:lnSpc>
              </a:pPr>
              <a:r>
                <a:rPr lang="en-US" sz="2400" b="0" i="0" spc="72">
                  <a:solidFill>
                    <a:srgbClr val="050707"/>
                  </a:solidFill>
                  <a:latin typeface="Montserrat Light"/>
                </a:rPr>
                <a:t>Huwelijk met Mayken Coecke (1545-1578), dochter van Pieter Coecke van Aelst en Mayken Verhulst</a:t>
              </a:r>
            </a:p>
          </p:txBody>
        </p:sp>
        <p:sp>
          <p:nvSpPr>
            <p:cNvPr id="6" name="TextBox 6"/>
            <p:cNvSpPr txBox="1"/>
            <p:nvPr/>
          </p:nvSpPr>
          <p:spPr>
            <a:xfrm>
              <a:off x="0" y="-38100"/>
              <a:ext cx="6705488" cy="647700"/>
            </a:xfrm>
            <a:prstGeom prst="rect">
              <a:avLst/>
            </a:prstGeom>
          </p:spPr>
          <p:txBody>
            <a:bodyPr lIns="0" tIns="0" rIns="0" bIns="0" rtlCol="0" anchor="t">
              <a:spAutoFit/>
            </a:bodyPr>
            <a:lstStyle/>
            <a:p>
              <a:pPr algn="ctr">
                <a:lnSpc>
                  <a:spcPts val="3900"/>
                </a:lnSpc>
              </a:pPr>
              <a:r>
                <a:rPr lang="en-US" sz="3000" b="0" i="0" spc="300">
                  <a:solidFill>
                    <a:srgbClr val="050707"/>
                  </a:solidFill>
                  <a:latin typeface="Montserrat Light"/>
                </a:rPr>
                <a:t>BETTY MILAN</a:t>
              </a:r>
            </a:p>
          </p:txBody>
        </p:sp>
      </p:grpSp>
      <p:grpSp>
        <p:nvGrpSpPr>
          <p:cNvPr id="7" name="Group 7"/>
          <p:cNvGrpSpPr/>
          <p:nvPr/>
        </p:nvGrpSpPr>
        <p:grpSpPr>
          <a:xfrm>
            <a:off x="6627740" y="7791059"/>
            <a:ext cx="5032521" cy="1077774"/>
            <a:chOff x="0" y="0"/>
            <a:chExt cx="6710028" cy="1437032"/>
          </a:xfrm>
        </p:grpSpPr>
        <p:sp>
          <p:nvSpPr>
            <p:cNvPr id="8" name="TextBox 8"/>
            <p:cNvSpPr txBox="1"/>
            <p:nvPr/>
          </p:nvSpPr>
          <p:spPr>
            <a:xfrm>
              <a:off x="0" y="819953"/>
              <a:ext cx="6710028" cy="617079"/>
            </a:xfrm>
            <a:prstGeom prst="rect">
              <a:avLst/>
            </a:prstGeom>
          </p:spPr>
          <p:txBody>
            <a:bodyPr lIns="0" tIns="0" rIns="0" bIns="0" rtlCol="0" anchor="t">
              <a:spAutoFit/>
            </a:bodyPr>
            <a:lstStyle/>
            <a:p>
              <a:pPr algn="ctr">
                <a:lnSpc>
                  <a:spcPts val="3919"/>
                </a:lnSpc>
              </a:pPr>
              <a:r>
                <a:rPr lang="en-US" sz="2800" b="0" i="0" spc="84">
                  <a:solidFill>
                    <a:srgbClr val="050707"/>
                  </a:solidFill>
                  <a:latin typeface="Montserrat Light"/>
                </a:rPr>
                <a:t>Bourgondisch hof</a:t>
              </a:r>
            </a:p>
          </p:txBody>
        </p:sp>
        <p:sp>
          <p:nvSpPr>
            <p:cNvPr id="9" name="TextBox 9"/>
            <p:cNvSpPr txBox="1"/>
            <p:nvPr/>
          </p:nvSpPr>
          <p:spPr>
            <a:xfrm>
              <a:off x="0" y="-38100"/>
              <a:ext cx="6710028" cy="642056"/>
            </a:xfrm>
            <a:prstGeom prst="rect">
              <a:avLst/>
            </a:prstGeom>
          </p:spPr>
          <p:txBody>
            <a:bodyPr lIns="0" tIns="0" rIns="0" bIns="0" rtlCol="0" anchor="t">
              <a:spAutoFit/>
            </a:bodyPr>
            <a:lstStyle/>
            <a:p>
              <a:pPr algn="ctr">
                <a:lnSpc>
                  <a:spcPts val="3900"/>
                </a:lnSpc>
              </a:pPr>
              <a:r>
                <a:rPr lang="en-US" sz="3000" b="0" i="0" spc="300">
                  <a:solidFill>
                    <a:srgbClr val="050707"/>
                  </a:solidFill>
                  <a:latin typeface="Montserrat Light"/>
                </a:rPr>
                <a:t>STANDPLAATS</a:t>
              </a:r>
            </a:p>
          </p:txBody>
        </p:sp>
      </p:grpSp>
      <p:grpSp>
        <p:nvGrpSpPr>
          <p:cNvPr id="10" name="Group 10"/>
          <p:cNvGrpSpPr/>
          <p:nvPr/>
        </p:nvGrpSpPr>
        <p:grpSpPr>
          <a:xfrm>
            <a:off x="0" y="2667000"/>
            <a:ext cx="18288000" cy="4875160"/>
            <a:chOff x="0" y="0"/>
            <a:chExt cx="24384000" cy="6500213"/>
          </a:xfrm>
        </p:grpSpPr>
        <p:pic>
          <p:nvPicPr>
            <p:cNvPr id="11" name="Picture 11"/>
            <p:cNvPicPr>
              <a:picLocks noChangeAspect="1"/>
            </p:cNvPicPr>
            <p:nvPr/>
          </p:nvPicPr>
          <p:blipFill>
            <a:blip r:embed="rId2"/>
            <a:srcRect t="1967" b="1967"/>
            <a:stretch>
              <a:fillRect/>
            </a:stretch>
          </p:blipFill>
          <p:spPr>
            <a:xfrm>
              <a:off x="0" y="0"/>
              <a:ext cx="8043333" cy="6500213"/>
            </a:xfrm>
            <a:prstGeom prst="rect">
              <a:avLst/>
            </a:prstGeom>
          </p:spPr>
        </p:pic>
        <p:pic>
          <p:nvPicPr>
            <p:cNvPr id="12" name="Picture 12"/>
            <p:cNvPicPr>
              <a:picLocks noChangeAspect="1"/>
            </p:cNvPicPr>
            <p:nvPr/>
          </p:nvPicPr>
          <p:blipFill>
            <a:blip r:embed="rId3"/>
            <a:srcRect l="12840" r="12840"/>
            <a:stretch>
              <a:fillRect/>
            </a:stretch>
          </p:blipFill>
          <p:spPr>
            <a:xfrm>
              <a:off x="8170333" y="0"/>
              <a:ext cx="8043333" cy="6500213"/>
            </a:xfrm>
            <a:prstGeom prst="rect">
              <a:avLst/>
            </a:prstGeom>
          </p:spPr>
        </p:pic>
        <p:pic>
          <p:nvPicPr>
            <p:cNvPr id="13" name="Picture 13"/>
            <p:cNvPicPr>
              <a:picLocks noChangeAspect="1"/>
            </p:cNvPicPr>
            <p:nvPr/>
          </p:nvPicPr>
          <p:blipFill>
            <a:blip r:embed="rId4"/>
            <a:srcRect t="1492" b="32811"/>
            <a:stretch>
              <a:fillRect/>
            </a:stretch>
          </p:blipFill>
          <p:spPr>
            <a:xfrm>
              <a:off x="16340667" y="0"/>
              <a:ext cx="8043333" cy="6500213"/>
            </a:xfrm>
            <a:prstGeom prst="rect">
              <a:avLst/>
            </a:prstGeom>
          </p:spPr>
        </p:pic>
      </p:grpSp>
      <p:sp>
        <p:nvSpPr>
          <p:cNvPr id="14" name="AutoShape 14"/>
          <p:cNvSpPr/>
          <p:nvPr/>
        </p:nvSpPr>
        <p:spPr>
          <a:xfrm>
            <a:off x="1028700" y="9571897"/>
            <a:ext cx="16230600" cy="33675"/>
          </a:xfrm>
          <a:prstGeom prst="rect">
            <a:avLst/>
          </a:prstGeom>
          <a:solidFill>
            <a:srgbClr val="F48C1C"/>
          </a:solidFill>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5750" y="1196128"/>
            <a:ext cx="18859500" cy="800100"/>
          </a:xfrm>
          <a:prstGeom prst="rect">
            <a:avLst/>
          </a:prstGeom>
          <a:solidFill>
            <a:srgbClr val="73CCCC">
              <a:alpha val="49803"/>
            </a:srgbClr>
          </a:solidFill>
        </p:spPr>
      </p:sp>
      <p:sp>
        <p:nvSpPr>
          <p:cNvPr id="3" name="TextBox 3"/>
          <p:cNvSpPr txBox="1"/>
          <p:nvPr/>
        </p:nvSpPr>
        <p:spPr>
          <a:xfrm>
            <a:off x="1249053" y="960967"/>
            <a:ext cx="15789894" cy="1035262"/>
          </a:xfrm>
          <a:prstGeom prst="rect">
            <a:avLst/>
          </a:prstGeom>
        </p:spPr>
        <p:txBody>
          <a:bodyPr lIns="0" tIns="0" rIns="0" bIns="0" rtlCol="0" anchor="t">
            <a:spAutoFit/>
          </a:bodyPr>
          <a:lstStyle/>
          <a:p>
            <a:pPr algn="ctr">
              <a:lnSpc>
                <a:spcPts val="8320"/>
              </a:lnSpc>
            </a:pPr>
            <a:r>
              <a:rPr lang="en-US" sz="6400" b="1" i="0" spc="64">
                <a:solidFill>
                  <a:srgbClr val="050707"/>
                </a:solidFill>
                <a:latin typeface="Montserrat Classic"/>
              </a:rPr>
              <a:t>3 B's van het Pajottenland</a:t>
            </a:r>
          </a:p>
        </p:txBody>
      </p:sp>
      <p:sp>
        <p:nvSpPr>
          <p:cNvPr id="4" name="TextBox 4"/>
          <p:cNvSpPr txBox="1"/>
          <p:nvPr/>
        </p:nvSpPr>
        <p:spPr>
          <a:xfrm>
            <a:off x="286877" y="8430193"/>
            <a:ext cx="5029116" cy="982133"/>
          </a:xfrm>
          <a:prstGeom prst="rect">
            <a:avLst/>
          </a:prstGeom>
        </p:spPr>
        <p:txBody>
          <a:bodyPr lIns="0" tIns="0" rIns="0" bIns="0" rtlCol="0" anchor="t">
            <a:spAutoFit/>
          </a:bodyPr>
          <a:lstStyle/>
          <a:p>
            <a:pPr algn="ctr">
              <a:lnSpc>
                <a:spcPts val="3900"/>
              </a:lnSpc>
            </a:pPr>
            <a:r>
              <a:rPr lang="en-US" sz="3000" b="0" i="0" spc="300">
                <a:solidFill>
                  <a:srgbClr val="050707"/>
                </a:solidFill>
                <a:latin typeface="Montserrat Light"/>
              </a:rPr>
              <a:t>BIER </a:t>
            </a:r>
          </a:p>
          <a:p>
            <a:pPr algn="ctr">
              <a:lnSpc>
                <a:spcPts val="3900"/>
              </a:lnSpc>
            </a:pPr>
            <a:r>
              <a:rPr lang="en-US" sz="3000" b="0" i="0" spc="300">
                <a:solidFill>
                  <a:srgbClr val="050707"/>
                </a:solidFill>
                <a:latin typeface="Montserrat Light"/>
              </a:rPr>
              <a:t>(LAMBIEK &amp; GEUZE)</a:t>
            </a:r>
          </a:p>
        </p:txBody>
      </p:sp>
      <p:sp>
        <p:nvSpPr>
          <p:cNvPr id="5" name="TextBox 5"/>
          <p:cNvSpPr txBox="1"/>
          <p:nvPr/>
        </p:nvSpPr>
        <p:spPr>
          <a:xfrm>
            <a:off x="6427917" y="8430193"/>
            <a:ext cx="5032521" cy="491067"/>
          </a:xfrm>
          <a:prstGeom prst="rect">
            <a:avLst/>
          </a:prstGeom>
        </p:spPr>
        <p:txBody>
          <a:bodyPr lIns="0" tIns="0" rIns="0" bIns="0" rtlCol="0" anchor="t">
            <a:spAutoFit/>
          </a:bodyPr>
          <a:lstStyle/>
          <a:p>
            <a:pPr algn="ctr">
              <a:lnSpc>
                <a:spcPts val="3900"/>
              </a:lnSpc>
            </a:pPr>
            <a:r>
              <a:rPr lang="en-US" sz="3000" b="0" i="0" spc="300">
                <a:solidFill>
                  <a:srgbClr val="050707"/>
                </a:solidFill>
                <a:latin typeface="Montserrat Light"/>
              </a:rPr>
              <a:t>BOERENPAARDEN</a:t>
            </a:r>
          </a:p>
        </p:txBody>
      </p:sp>
      <p:sp>
        <p:nvSpPr>
          <p:cNvPr id="6" name="TextBox 6"/>
          <p:cNvSpPr txBox="1"/>
          <p:nvPr/>
        </p:nvSpPr>
        <p:spPr>
          <a:xfrm>
            <a:off x="12534263" y="8430193"/>
            <a:ext cx="5029116" cy="491067"/>
          </a:xfrm>
          <a:prstGeom prst="rect">
            <a:avLst/>
          </a:prstGeom>
        </p:spPr>
        <p:txBody>
          <a:bodyPr lIns="0" tIns="0" rIns="0" bIns="0" rtlCol="0" anchor="t">
            <a:spAutoFit/>
          </a:bodyPr>
          <a:lstStyle/>
          <a:p>
            <a:pPr algn="ctr">
              <a:lnSpc>
                <a:spcPts val="3900"/>
              </a:lnSpc>
            </a:pPr>
            <a:r>
              <a:rPr lang="en-US" sz="3000" b="0" i="0" spc="300">
                <a:solidFill>
                  <a:srgbClr val="050707"/>
                </a:solidFill>
                <a:latin typeface="Montserrat Light"/>
              </a:rPr>
              <a:t>BRUEGEL</a:t>
            </a:r>
          </a:p>
        </p:txBody>
      </p:sp>
      <p:grpSp>
        <p:nvGrpSpPr>
          <p:cNvPr id="7" name="Group 7"/>
          <p:cNvGrpSpPr/>
          <p:nvPr/>
        </p:nvGrpSpPr>
        <p:grpSpPr>
          <a:xfrm>
            <a:off x="0" y="2667000"/>
            <a:ext cx="18288000" cy="5352718"/>
            <a:chOff x="0" y="0"/>
            <a:chExt cx="24384000" cy="7136958"/>
          </a:xfrm>
        </p:grpSpPr>
        <p:pic>
          <p:nvPicPr>
            <p:cNvPr id="8" name="Picture 8"/>
            <p:cNvPicPr>
              <a:picLocks noChangeAspect="1"/>
            </p:cNvPicPr>
            <p:nvPr/>
          </p:nvPicPr>
          <p:blipFill>
            <a:blip r:embed="rId2"/>
            <a:srcRect l="17457" r="17457"/>
            <a:stretch>
              <a:fillRect/>
            </a:stretch>
          </p:blipFill>
          <p:spPr>
            <a:xfrm>
              <a:off x="0" y="0"/>
              <a:ext cx="8043333" cy="7136958"/>
            </a:xfrm>
            <a:prstGeom prst="rect">
              <a:avLst/>
            </a:prstGeom>
          </p:spPr>
        </p:pic>
        <p:pic>
          <p:nvPicPr>
            <p:cNvPr id="9" name="Picture 9"/>
            <p:cNvPicPr>
              <a:picLocks noChangeAspect="1"/>
            </p:cNvPicPr>
            <p:nvPr/>
          </p:nvPicPr>
          <p:blipFill>
            <a:blip r:embed="rId3"/>
            <a:srcRect l="7737" r="7737"/>
            <a:stretch>
              <a:fillRect/>
            </a:stretch>
          </p:blipFill>
          <p:spPr>
            <a:xfrm>
              <a:off x="8170333" y="0"/>
              <a:ext cx="8043333" cy="7136958"/>
            </a:xfrm>
            <a:prstGeom prst="rect">
              <a:avLst/>
            </a:prstGeom>
          </p:spPr>
        </p:pic>
        <p:pic>
          <p:nvPicPr>
            <p:cNvPr id="10" name="Picture 10"/>
            <p:cNvPicPr>
              <a:picLocks noChangeAspect="1"/>
            </p:cNvPicPr>
            <p:nvPr/>
          </p:nvPicPr>
          <p:blipFill>
            <a:blip r:embed="rId4"/>
            <a:srcRect l="9334" r="9334"/>
            <a:stretch>
              <a:fillRect/>
            </a:stretch>
          </p:blipFill>
          <p:spPr>
            <a:xfrm>
              <a:off x="16340667" y="0"/>
              <a:ext cx="8043333" cy="7136958"/>
            </a:xfrm>
            <a:prstGeom prst="rect">
              <a:avLst/>
            </a:prstGeom>
          </p:spPr>
        </p:pic>
      </p:grpSp>
      <p:sp>
        <p:nvSpPr>
          <p:cNvPr id="11" name="AutoShape 11"/>
          <p:cNvSpPr/>
          <p:nvPr/>
        </p:nvSpPr>
        <p:spPr>
          <a:xfrm>
            <a:off x="1028700" y="9571897"/>
            <a:ext cx="16230600" cy="33675"/>
          </a:xfrm>
          <a:prstGeom prst="rect">
            <a:avLst/>
          </a:prstGeom>
          <a:solidFill>
            <a:srgbClr val="F48C1C"/>
          </a:solid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190897"/>
            <a:ext cx="16230600" cy="33675"/>
          </a:xfrm>
          <a:prstGeom prst="rect">
            <a:avLst/>
          </a:prstGeom>
          <a:solidFill>
            <a:srgbClr val="F48C1C"/>
          </a:solidFill>
        </p:spPr>
      </p:sp>
      <p:grpSp>
        <p:nvGrpSpPr>
          <p:cNvPr id="3" name="Group 3"/>
          <p:cNvGrpSpPr/>
          <p:nvPr/>
        </p:nvGrpSpPr>
        <p:grpSpPr>
          <a:xfrm>
            <a:off x="11293781" y="-509182"/>
            <a:ext cx="4920789" cy="11358806"/>
            <a:chOff x="0" y="0"/>
            <a:chExt cx="6561052" cy="15145075"/>
          </a:xfrm>
        </p:grpSpPr>
        <p:pic>
          <p:nvPicPr>
            <p:cNvPr id="4" name="Picture 4"/>
            <p:cNvPicPr>
              <a:picLocks noChangeAspect="1"/>
            </p:cNvPicPr>
            <p:nvPr/>
          </p:nvPicPr>
          <p:blipFill>
            <a:blip r:embed="rId2"/>
            <a:srcRect l="26319" r="26319"/>
            <a:stretch>
              <a:fillRect/>
            </a:stretch>
          </p:blipFill>
          <p:spPr>
            <a:xfrm>
              <a:off x="0" y="5133025"/>
              <a:ext cx="6561052" cy="10012050"/>
            </a:xfrm>
            <a:prstGeom prst="rect">
              <a:avLst/>
            </a:prstGeom>
          </p:spPr>
        </p:pic>
        <p:pic>
          <p:nvPicPr>
            <p:cNvPr id="5" name="Picture 5"/>
            <p:cNvPicPr>
              <a:picLocks noChangeAspect="1"/>
            </p:cNvPicPr>
            <p:nvPr/>
          </p:nvPicPr>
          <p:blipFill>
            <a:blip r:embed="rId3"/>
            <a:srcRect t="7135" b="7135"/>
            <a:stretch>
              <a:fillRect/>
            </a:stretch>
          </p:blipFill>
          <p:spPr>
            <a:xfrm>
              <a:off x="0" y="0"/>
              <a:ext cx="6561052" cy="5006025"/>
            </a:xfrm>
            <a:prstGeom prst="rect">
              <a:avLst/>
            </a:prstGeom>
          </p:spPr>
        </p:pic>
      </p:grpSp>
      <p:grpSp>
        <p:nvGrpSpPr>
          <p:cNvPr id="6" name="Group 6"/>
          <p:cNvGrpSpPr/>
          <p:nvPr/>
        </p:nvGrpSpPr>
        <p:grpSpPr>
          <a:xfrm>
            <a:off x="1028700" y="1028700"/>
            <a:ext cx="7888685" cy="3330838"/>
            <a:chOff x="0" y="0"/>
            <a:chExt cx="10518246" cy="4441118"/>
          </a:xfrm>
        </p:grpSpPr>
        <p:sp>
          <p:nvSpPr>
            <p:cNvPr id="7" name="TextBox 7"/>
            <p:cNvSpPr txBox="1"/>
            <p:nvPr/>
          </p:nvSpPr>
          <p:spPr>
            <a:xfrm>
              <a:off x="0" y="76200"/>
              <a:ext cx="10518246" cy="3039533"/>
            </a:xfrm>
            <a:prstGeom prst="rect">
              <a:avLst/>
            </a:prstGeom>
          </p:spPr>
          <p:txBody>
            <a:bodyPr lIns="0" tIns="0" rIns="0" bIns="0" rtlCol="0" anchor="t">
              <a:spAutoFit/>
            </a:bodyPr>
            <a:lstStyle/>
            <a:p>
              <a:pPr algn="l">
                <a:lnSpc>
                  <a:spcPts val="8800"/>
                </a:lnSpc>
              </a:pPr>
              <a:r>
                <a:rPr lang="en-US" sz="8000" b="0" i="0">
                  <a:solidFill>
                    <a:srgbClr val="050707"/>
                  </a:solidFill>
                  <a:latin typeface="Abril Fatface"/>
                </a:rPr>
                <a:t>En de wetenschapper?</a:t>
              </a:r>
            </a:p>
          </p:txBody>
        </p:sp>
        <p:sp>
          <p:nvSpPr>
            <p:cNvPr id="8" name="TextBox 8"/>
            <p:cNvSpPr txBox="1"/>
            <p:nvPr/>
          </p:nvSpPr>
          <p:spPr>
            <a:xfrm>
              <a:off x="0" y="3742970"/>
              <a:ext cx="10518246" cy="698147"/>
            </a:xfrm>
            <a:prstGeom prst="rect">
              <a:avLst/>
            </a:prstGeom>
          </p:spPr>
          <p:txBody>
            <a:bodyPr lIns="0" tIns="0" rIns="0" bIns="0" rtlCol="0" anchor="t">
              <a:spAutoFit/>
            </a:bodyPr>
            <a:lstStyle/>
            <a:p>
              <a:pPr algn="l">
                <a:lnSpc>
                  <a:spcPts val="4079"/>
                </a:lnSpc>
              </a:pPr>
              <a:endParaRPr/>
            </a:p>
          </p:txBody>
        </p:sp>
      </p:grpSp>
      <p:sp>
        <p:nvSpPr>
          <p:cNvPr id="9" name="TextBox 9"/>
          <p:cNvSpPr txBox="1"/>
          <p:nvPr/>
        </p:nvSpPr>
        <p:spPr>
          <a:xfrm>
            <a:off x="1028700" y="6473665"/>
            <a:ext cx="7888685" cy="2441363"/>
          </a:xfrm>
          <a:prstGeom prst="rect">
            <a:avLst/>
          </a:prstGeom>
        </p:spPr>
        <p:txBody>
          <a:bodyPr lIns="0" tIns="0" rIns="0" bIns="0" rtlCol="0" anchor="t">
            <a:spAutoFit/>
          </a:bodyPr>
          <a:lstStyle/>
          <a:p>
            <a:pPr algn="l">
              <a:lnSpc>
                <a:spcPts val="3919"/>
              </a:lnSpc>
            </a:pPr>
            <a:r>
              <a:rPr lang="en-US" sz="2800" b="0" i="0" spc="84">
                <a:solidFill>
                  <a:srgbClr val="050707"/>
                </a:solidFill>
                <a:latin typeface="Montserrat Light"/>
              </a:rPr>
              <a:t>Nood aan identificatie en toe-eigening</a:t>
            </a:r>
          </a:p>
          <a:p>
            <a:pPr algn="l">
              <a:lnSpc>
                <a:spcPts val="3919"/>
              </a:lnSpc>
            </a:pPr>
            <a:r>
              <a:rPr lang="en-US" sz="2800" b="0" i="0" spc="84">
                <a:solidFill>
                  <a:srgbClr val="050707"/>
                </a:solidFill>
                <a:latin typeface="Montserrat Light"/>
              </a:rPr>
              <a:t>Kritische </a:t>
            </a:r>
            <a:r>
              <a:rPr lang="en-US" sz="2799" b="0" i="0" spc="83">
                <a:solidFill>
                  <a:srgbClr val="050707"/>
                </a:solidFill>
                <a:latin typeface="Montserrat Light"/>
              </a:rPr>
              <a:t>reflex</a:t>
            </a:r>
          </a:p>
          <a:p>
            <a:pPr algn="l">
              <a:lnSpc>
                <a:spcPts val="3919"/>
              </a:lnSpc>
            </a:pPr>
            <a:r>
              <a:rPr lang="en-US" sz="2799" b="0" i="0" spc="83">
                <a:solidFill>
                  <a:srgbClr val="050707"/>
                </a:solidFill>
                <a:latin typeface="Montserrat Light"/>
              </a:rPr>
              <a:t>Scepsis</a:t>
            </a:r>
          </a:p>
          <a:p>
            <a:pPr algn="l">
              <a:lnSpc>
                <a:spcPts val="3919"/>
              </a:lnSpc>
            </a:pPr>
            <a:r>
              <a:rPr lang="en-US" sz="2799" b="0" i="0" spc="83">
                <a:solidFill>
                  <a:srgbClr val="050707"/>
                </a:solidFill>
                <a:latin typeface="Montserrat Light"/>
              </a:rPr>
              <a:t> </a:t>
            </a:r>
          </a:p>
          <a:p>
            <a:pPr algn="l">
              <a:lnSpc>
                <a:spcPts val="3919"/>
              </a:lnSpc>
            </a:pPr>
            <a:endParaRPr lang="en-US" sz="2799" b="0" i="0" spc="83">
              <a:solidFill>
                <a:srgbClr val="050707"/>
              </a:solidFill>
              <a:latin typeface="Montserrat Light"/>
            </a:endParaRPr>
          </a:p>
        </p:txBody>
      </p:sp>
      <p:sp>
        <p:nvSpPr>
          <p:cNvPr id="10" name="AutoShape 10"/>
          <p:cNvSpPr/>
          <p:nvPr/>
        </p:nvSpPr>
        <p:spPr>
          <a:xfrm>
            <a:off x="11293781" y="7722921"/>
            <a:ext cx="4953000" cy="3619500"/>
          </a:xfrm>
          <a:prstGeom prst="rect">
            <a:avLst/>
          </a:prstGeom>
          <a:solidFill>
            <a:srgbClr val="F48C1C">
              <a:alpha val="49803"/>
            </a:srgbClr>
          </a:solidFill>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8893128"/>
            <a:ext cx="16230600" cy="33675"/>
          </a:xfrm>
          <a:prstGeom prst="rect">
            <a:avLst/>
          </a:prstGeom>
          <a:solidFill>
            <a:srgbClr val="F48C1C"/>
          </a:solidFill>
        </p:spPr>
      </p:sp>
      <p:sp>
        <p:nvSpPr>
          <p:cNvPr id="3" name="TextBox 3"/>
          <p:cNvSpPr txBox="1"/>
          <p:nvPr/>
        </p:nvSpPr>
        <p:spPr>
          <a:xfrm>
            <a:off x="1028700" y="962025"/>
            <a:ext cx="3371505" cy="2085128"/>
          </a:xfrm>
          <a:prstGeom prst="rect">
            <a:avLst/>
          </a:prstGeom>
        </p:spPr>
        <p:txBody>
          <a:bodyPr lIns="0" tIns="0" rIns="0" bIns="0" rtlCol="0" anchor="t">
            <a:spAutoFit/>
          </a:bodyPr>
          <a:lstStyle/>
          <a:p>
            <a:pPr algn="l">
              <a:lnSpc>
                <a:spcPts val="8320"/>
              </a:lnSpc>
            </a:pPr>
            <a:r>
              <a:rPr lang="en-US" sz="6400" b="1" i="0" spc="64">
                <a:solidFill>
                  <a:srgbClr val="050707"/>
                </a:solidFill>
                <a:latin typeface="Montserrat Classic"/>
              </a:rPr>
              <a:t>Bruegel2019</a:t>
            </a:r>
          </a:p>
        </p:txBody>
      </p:sp>
      <p:sp>
        <p:nvSpPr>
          <p:cNvPr id="4" name="TextBox 4"/>
          <p:cNvSpPr txBox="1"/>
          <p:nvPr/>
        </p:nvSpPr>
        <p:spPr>
          <a:xfrm>
            <a:off x="1028700" y="3179192"/>
            <a:ext cx="9418741" cy="870833"/>
          </a:xfrm>
          <a:prstGeom prst="rect">
            <a:avLst/>
          </a:prstGeom>
        </p:spPr>
        <p:txBody>
          <a:bodyPr lIns="0" tIns="0" rIns="0" bIns="0" rtlCol="0" anchor="t">
            <a:spAutoFit/>
          </a:bodyPr>
          <a:lstStyle/>
          <a:p>
            <a:pPr algn="l">
              <a:lnSpc>
                <a:spcPts val="3479"/>
              </a:lnSpc>
            </a:pPr>
            <a:r>
              <a:rPr lang="en-US" sz="2676" b="0" i="0" spc="267">
                <a:solidFill>
                  <a:srgbClr val="73CCCC"/>
                </a:solidFill>
                <a:latin typeface="Montserrat Light"/>
              </a:rPr>
              <a:t>BRUEGEL ALS</a:t>
            </a:r>
          </a:p>
          <a:p>
            <a:pPr algn="l">
              <a:lnSpc>
                <a:spcPts val="3479"/>
              </a:lnSpc>
            </a:pPr>
            <a:r>
              <a:rPr lang="en-US" sz="2676" b="0" i="0" spc="267">
                <a:solidFill>
                  <a:srgbClr val="73CCCC"/>
                </a:solidFill>
                <a:latin typeface="Montserrat Light"/>
              </a:rPr>
              <a:t>INSPIRATIEBRON</a:t>
            </a:r>
          </a:p>
        </p:txBody>
      </p:sp>
      <p:sp>
        <p:nvSpPr>
          <p:cNvPr id="5" name="AutoShape 5"/>
          <p:cNvSpPr/>
          <p:nvPr/>
        </p:nvSpPr>
        <p:spPr>
          <a:xfrm>
            <a:off x="17259300" y="-457200"/>
            <a:ext cx="1752600" cy="11277600"/>
          </a:xfrm>
          <a:prstGeom prst="rect">
            <a:avLst/>
          </a:prstGeom>
          <a:solidFill>
            <a:srgbClr val="F48C1C">
              <a:alpha val="49803"/>
            </a:srgbClr>
          </a:solidFill>
        </p:spPr>
      </p:sp>
      <p:grpSp>
        <p:nvGrpSpPr>
          <p:cNvPr id="6" name="Group 6"/>
          <p:cNvGrpSpPr/>
          <p:nvPr/>
        </p:nvGrpSpPr>
        <p:grpSpPr>
          <a:xfrm>
            <a:off x="4802889" y="0"/>
            <a:ext cx="13485111" cy="10287000"/>
            <a:chOff x="0" y="0"/>
            <a:chExt cx="17980149" cy="13716000"/>
          </a:xfrm>
        </p:grpSpPr>
        <p:pic>
          <p:nvPicPr>
            <p:cNvPr id="7" name="Picture 7"/>
            <p:cNvPicPr>
              <a:picLocks noChangeAspect="1"/>
            </p:cNvPicPr>
            <p:nvPr/>
          </p:nvPicPr>
          <p:blipFill>
            <a:blip r:embed="rId2"/>
            <a:srcRect l="16099" r="19542"/>
            <a:stretch>
              <a:fillRect/>
            </a:stretch>
          </p:blipFill>
          <p:spPr>
            <a:xfrm>
              <a:off x="0" y="0"/>
              <a:ext cx="5951050" cy="9059333"/>
            </a:xfrm>
            <a:prstGeom prst="rect">
              <a:avLst/>
            </a:prstGeom>
          </p:spPr>
        </p:pic>
        <p:pic>
          <p:nvPicPr>
            <p:cNvPr id="8" name="Picture 8"/>
            <p:cNvPicPr>
              <a:picLocks noChangeAspect="1"/>
            </p:cNvPicPr>
            <p:nvPr/>
          </p:nvPicPr>
          <p:blipFill>
            <a:blip r:embed="rId3"/>
            <a:srcRect l="47667" t="721" b="3592"/>
            <a:stretch>
              <a:fillRect/>
            </a:stretch>
          </p:blipFill>
          <p:spPr>
            <a:xfrm>
              <a:off x="6078050" y="0"/>
              <a:ext cx="11902099" cy="9059333"/>
            </a:xfrm>
            <a:prstGeom prst="rect">
              <a:avLst/>
            </a:prstGeom>
          </p:spPr>
        </p:pic>
        <p:pic>
          <p:nvPicPr>
            <p:cNvPr id="9" name="Picture 9"/>
            <p:cNvPicPr>
              <a:picLocks noChangeAspect="1"/>
            </p:cNvPicPr>
            <p:nvPr/>
          </p:nvPicPr>
          <p:blipFill>
            <a:blip r:embed="rId4"/>
            <a:srcRect t="5995" b="5995"/>
            <a:stretch>
              <a:fillRect/>
            </a:stretch>
          </p:blipFill>
          <p:spPr>
            <a:xfrm>
              <a:off x="0" y="9186333"/>
              <a:ext cx="17980149" cy="4529667"/>
            </a:xfrm>
            <a:prstGeom prst="rect">
              <a:avLst/>
            </a:prstGeom>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3CCCC"/>
        </a:solidFill>
        <a:effectLst/>
      </p:bgPr>
    </p:bg>
    <p:spTree>
      <p:nvGrpSpPr>
        <p:cNvPr id="1" name=""/>
        <p:cNvGrpSpPr/>
        <p:nvPr/>
      </p:nvGrpSpPr>
      <p:grpSpPr>
        <a:xfrm>
          <a:off x="0" y="0"/>
          <a:ext cx="0" cy="0"/>
          <a:chOff x="0" y="0"/>
          <a:chExt cx="0" cy="0"/>
        </a:xfrm>
      </p:grpSpPr>
      <p:sp>
        <p:nvSpPr>
          <p:cNvPr id="2" name="TextBox 2"/>
          <p:cNvSpPr txBox="1"/>
          <p:nvPr/>
        </p:nvSpPr>
        <p:spPr>
          <a:xfrm>
            <a:off x="3876562" y="9483680"/>
            <a:ext cx="10678115" cy="503589"/>
          </a:xfrm>
          <a:prstGeom prst="rect">
            <a:avLst/>
          </a:prstGeom>
        </p:spPr>
        <p:txBody>
          <a:bodyPr lIns="0" tIns="0" rIns="0" bIns="0" rtlCol="0" anchor="t">
            <a:spAutoFit/>
          </a:bodyPr>
          <a:lstStyle/>
          <a:p>
            <a:pPr algn="ctr">
              <a:lnSpc>
                <a:spcPts val="4141"/>
              </a:lnSpc>
            </a:pPr>
            <a:r>
              <a:rPr lang="en-US" sz="2724" spc="54">
                <a:solidFill>
                  <a:srgbClr val="8F8F8F"/>
                </a:solidFill>
                <a:latin typeface="Lato"/>
              </a:rPr>
              <a:t>van de 200 respondenten voelt zich verbonden met Bruegel</a:t>
            </a:r>
          </a:p>
        </p:txBody>
      </p:sp>
      <p:sp>
        <p:nvSpPr>
          <p:cNvPr id="3" name="TextBox 3"/>
          <p:cNvSpPr txBox="1"/>
          <p:nvPr/>
        </p:nvSpPr>
        <p:spPr>
          <a:xfrm>
            <a:off x="4990103" y="5133733"/>
            <a:ext cx="8226395" cy="4445197"/>
          </a:xfrm>
          <a:prstGeom prst="rect">
            <a:avLst/>
          </a:prstGeom>
        </p:spPr>
        <p:txBody>
          <a:bodyPr lIns="0" tIns="0" rIns="0" bIns="0" rtlCol="0" anchor="t">
            <a:spAutoFit/>
          </a:bodyPr>
          <a:lstStyle/>
          <a:p>
            <a:pPr algn="ctr">
              <a:lnSpc>
                <a:spcPts val="36434"/>
              </a:lnSpc>
            </a:pPr>
            <a:r>
              <a:rPr lang="en-US" sz="23355" b="1" spc="233">
                <a:solidFill>
                  <a:srgbClr val="FFFFFF"/>
                </a:solidFill>
                <a:latin typeface="Arimo"/>
              </a:rPr>
              <a:t>74 %</a:t>
            </a:r>
          </a:p>
        </p:txBody>
      </p:sp>
      <p:sp>
        <p:nvSpPr>
          <p:cNvPr id="6" name="TextBox 6"/>
          <p:cNvSpPr txBox="1"/>
          <p:nvPr/>
        </p:nvSpPr>
        <p:spPr>
          <a:xfrm>
            <a:off x="2977450" y="595006"/>
            <a:ext cx="11660761" cy="3362568"/>
          </a:xfrm>
          <a:prstGeom prst="rect">
            <a:avLst/>
          </a:prstGeom>
        </p:spPr>
        <p:txBody>
          <a:bodyPr lIns="0" tIns="0" rIns="0" bIns="0" rtlCol="0" anchor="t">
            <a:spAutoFit/>
          </a:bodyPr>
          <a:lstStyle/>
          <a:p>
            <a:pPr algn="ctr">
              <a:lnSpc>
                <a:spcPts val="15234"/>
              </a:lnSpc>
            </a:pPr>
            <a:r>
              <a:rPr lang="en-US" sz="15868" b="1">
                <a:solidFill>
                  <a:srgbClr val="FFFFFF"/>
                </a:solidFill>
                <a:latin typeface="Arimo"/>
              </a:rPr>
              <a:t>Bruegel</a:t>
            </a:r>
          </a:p>
          <a:p>
            <a:pPr algn="ctr">
              <a:lnSpc>
                <a:spcPts val="10032"/>
              </a:lnSpc>
            </a:pPr>
            <a:r>
              <a:rPr lang="en-US" sz="10450" b="1">
                <a:solidFill>
                  <a:srgbClr val="FFFFFF"/>
                </a:solidFill>
                <a:latin typeface="Arimo"/>
              </a:rPr>
              <a:t>in ons bloed?</a:t>
            </a:r>
          </a:p>
        </p:txBody>
      </p:sp>
      <p:sp>
        <p:nvSpPr>
          <p:cNvPr id="7" name="TextBox 7"/>
          <p:cNvSpPr txBox="1"/>
          <p:nvPr/>
        </p:nvSpPr>
        <p:spPr>
          <a:xfrm>
            <a:off x="3661016" y="3907903"/>
            <a:ext cx="10678115" cy="1421783"/>
          </a:xfrm>
          <a:prstGeom prst="rect">
            <a:avLst/>
          </a:prstGeom>
        </p:spPr>
        <p:txBody>
          <a:bodyPr lIns="0" tIns="0" rIns="0" bIns="0" rtlCol="0" anchor="t">
            <a:spAutoFit/>
          </a:bodyPr>
          <a:lstStyle/>
          <a:p>
            <a:pPr algn="ctr">
              <a:lnSpc>
                <a:spcPts val="5814"/>
              </a:lnSpc>
            </a:pPr>
            <a:r>
              <a:rPr lang="en-US" sz="3825" spc="53">
                <a:solidFill>
                  <a:srgbClr val="8F8F8F"/>
                </a:solidFill>
                <a:latin typeface="Lato"/>
              </a:rPr>
              <a:t>Een onderzoek naar de verbondenheid met Bruegel in het Pajottenland</a:t>
            </a:r>
          </a:p>
        </p:txBody>
      </p:sp>
      <p:grpSp>
        <p:nvGrpSpPr>
          <p:cNvPr id="8" name="Group 8"/>
          <p:cNvGrpSpPr/>
          <p:nvPr/>
        </p:nvGrpSpPr>
        <p:grpSpPr>
          <a:xfrm>
            <a:off x="2729262" y="5982283"/>
            <a:ext cx="12466504" cy="74550"/>
            <a:chOff x="0" y="0"/>
            <a:chExt cx="106186810" cy="635000"/>
          </a:xfrm>
        </p:grpSpPr>
        <p:sp>
          <p:nvSpPr>
            <p:cNvPr id="9" name="Freeform 9"/>
            <p:cNvSpPr/>
            <p:nvPr/>
          </p:nvSpPr>
          <p:spPr>
            <a:xfrm>
              <a:off x="0" y="0"/>
              <a:ext cx="106186808" cy="635000"/>
            </a:xfrm>
            <a:custGeom>
              <a:avLst/>
              <a:gdLst/>
              <a:ahLst/>
              <a:cxnLst/>
              <a:rect l="l" t="t" r="r" b="b"/>
              <a:pathLst>
                <a:path w="106186808" h="635000">
                  <a:moveTo>
                    <a:pt x="0" y="0"/>
                  </a:moveTo>
                  <a:lnTo>
                    <a:pt x="106186808" y="0"/>
                  </a:lnTo>
                  <a:lnTo>
                    <a:pt x="106186808" y="635000"/>
                  </a:lnTo>
                  <a:lnTo>
                    <a:pt x="0" y="635000"/>
                  </a:lnTo>
                  <a:close/>
                </a:path>
              </a:pathLst>
            </a:custGeom>
            <a:solidFill>
              <a:srgbClr val="FFFFFF"/>
            </a:solidFill>
          </p:spPr>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690833" y="5296566"/>
            <a:ext cx="8636702" cy="100971"/>
            <a:chOff x="0" y="0"/>
            <a:chExt cx="54315776" cy="635000"/>
          </a:xfrm>
        </p:grpSpPr>
        <p:sp>
          <p:nvSpPr>
            <p:cNvPr id="3" name="Freeform 3"/>
            <p:cNvSpPr/>
            <p:nvPr/>
          </p:nvSpPr>
          <p:spPr>
            <a:xfrm>
              <a:off x="0" y="0"/>
              <a:ext cx="54315773" cy="635000"/>
            </a:xfrm>
            <a:custGeom>
              <a:avLst/>
              <a:gdLst/>
              <a:ahLst/>
              <a:cxnLst/>
              <a:rect l="l" t="t" r="r" b="b"/>
              <a:pathLst>
                <a:path w="54315773" h="635000">
                  <a:moveTo>
                    <a:pt x="0" y="0"/>
                  </a:moveTo>
                  <a:lnTo>
                    <a:pt x="54315773" y="0"/>
                  </a:lnTo>
                  <a:lnTo>
                    <a:pt x="54315773" y="635000"/>
                  </a:lnTo>
                  <a:lnTo>
                    <a:pt x="0" y="635000"/>
                  </a:lnTo>
                  <a:close/>
                </a:path>
              </a:pathLst>
            </a:custGeom>
            <a:solidFill>
              <a:srgbClr val="FFFFFF"/>
            </a:solidFill>
            <a:ln>
              <a:solidFill>
                <a:srgbClr val="000000"/>
              </a:solidFill>
            </a:ln>
          </p:spPr>
        </p:sp>
      </p:grpSp>
      <p:grpSp>
        <p:nvGrpSpPr>
          <p:cNvPr id="4" name="Group 4"/>
          <p:cNvGrpSpPr>
            <a:grpSpLocks noChangeAspect="1"/>
          </p:cNvGrpSpPr>
          <p:nvPr/>
        </p:nvGrpSpPr>
        <p:grpSpPr>
          <a:xfrm>
            <a:off x="3989761" y="1124890"/>
            <a:ext cx="917168" cy="2012671"/>
            <a:chOff x="0" y="0"/>
            <a:chExt cx="3464560" cy="7620000"/>
          </a:xfrm>
        </p:grpSpPr>
        <p:sp>
          <p:nvSpPr>
            <p:cNvPr id="5" name="Freeform 5"/>
            <p:cNvSpPr/>
            <p:nvPr/>
          </p:nvSpPr>
          <p:spPr>
            <a:xfrm>
              <a:off x="-30480" y="0"/>
              <a:ext cx="3528060" cy="7620000"/>
            </a:xfrm>
            <a:custGeom>
              <a:avLst/>
              <a:gdLst/>
              <a:ahLst/>
              <a:cxnLst/>
              <a:rect l="l" t="t" r="r" b="b"/>
              <a:pathLst>
                <a:path w="3528060" h="7620000">
                  <a:moveTo>
                    <a:pt x="1767840" y="0"/>
                  </a:moveTo>
                  <a:cubicBezTo>
                    <a:pt x="2139950" y="0"/>
                    <a:pt x="2440940" y="300990"/>
                    <a:pt x="2440940" y="673100"/>
                  </a:cubicBezTo>
                  <a:cubicBezTo>
                    <a:pt x="2440940" y="1045210"/>
                    <a:pt x="2139950" y="1346200"/>
                    <a:pt x="1767840" y="1346200"/>
                  </a:cubicBezTo>
                  <a:cubicBezTo>
                    <a:pt x="1395730" y="1346200"/>
                    <a:pt x="1094740" y="1045210"/>
                    <a:pt x="1094740" y="673100"/>
                  </a:cubicBezTo>
                  <a:cubicBezTo>
                    <a:pt x="1093470" y="300990"/>
                    <a:pt x="1395730" y="0"/>
                    <a:pt x="1767840" y="0"/>
                  </a:cubicBezTo>
                  <a:close/>
                  <a:moveTo>
                    <a:pt x="3482340" y="3826510"/>
                  </a:moveTo>
                  <a:lnTo>
                    <a:pt x="2948940" y="2167890"/>
                  </a:lnTo>
                  <a:cubicBezTo>
                    <a:pt x="2945130" y="2156460"/>
                    <a:pt x="2940050" y="2146300"/>
                    <a:pt x="2934970" y="2136140"/>
                  </a:cubicBezTo>
                  <a:cubicBezTo>
                    <a:pt x="2722880" y="1597660"/>
                    <a:pt x="2249170" y="1471930"/>
                    <a:pt x="2082800" y="1471930"/>
                  </a:cubicBezTo>
                  <a:lnTo>
                    <a:pt x="1445260" y="1471930"/>
                  </a:lnTo>
                  <a:cubicBezTo>
                    <a:pt x="1277620" y="1471930"/>
                    <a:pt x="805180" y="1598930"/>
                    <a:pt x="593090" y="2136140"/>
                  </a:cubicBezTo>
                  <a:cubicBezTo>
                    <a:pt x="588010" y="2146300"/>
                    <a:pt x="582930" y="2156460"/>
                    <a:pt x="579120" y="2167890"/>
                  </a:cubicBezTo>
                  <a:lnTo>
                    <a:pt x="45720" y="3826510"/>
                  </a:lnTo>
                  <a:cubicBezTo>
                    <a:pt x="0" y="3964940"/>
                    <a:pt x="74930" y="4114800"/>
                    <a:pt x="214630" y="4160520"/>
                  </a:cubicBezTo>
                  <a:cubicBezTo>
                    <a:pt x="353060" y="4206240"/>
                    <a:pt x="502920" y="4131310"/>
                    <a:pt x="548640" y="3991610"/>
                  </a:cubicBezTo>
                  <a:lnTo>
                    <a:pt x="1062990" y="2393950"/>
                  </a:lnTo>
                  <a:lnTo>
                    <a:pt x="1183640" y="2393950"/>
                  </a:lnTo>
                  <a:lnTo>
                    <a:pt x="303530" y="5134610"/>
                  </a:lnTo>
                  <a:lnTo>
                    <a:pt x="1019810" y="5134610"/>
                  </a:lnTo>
                  <a:lnTo>
                    <a:pt x="1019810" y="7306310"/>
                  </a:lnTo>
                  <a:cubicBezTo>
                    <a:pt x="1019810" y="7479030"/>
                    <a:pt x="1159510" y="7620000"/>
                    <a:pt x="1333500" y="7620000"/>
                  </a:cubicBezTo>
                  <a:cubicBezTo>
                    <a:pt x="1506220" y="7620000"/>
                    <a:pt x="1647190" y="7480300"/>
                    <a:pt x="1647190" y="7306310"/>
                  </a:cubicBezTo>
                  <a:lnTo>
                    <a:pt x="1647190" y="5134610"/>
                  </a:lnTo>
                  <a:lnTo>
                    <a:pt x="1880870" y="5134610"/>
                  </a:lnTo>
                  <a:lnTo>
                    <a:pt x="1880870" y="7306310"/>
                  </a:lnTo>
                  <a:cubicBezTo>
                    <a:pt x="1880870" y="7479030"/>
                    <a:pt x="2020570" y="7620000"/>
                    <a:pt x="2194560" y="7620000"/>
                  </a:cubicBezTo>
                  <a:cubicBezTo>
                    <a:pt x="2367280" y="7620000"/>
                    <a:pt x="2508250" y="7480300"/>
                    <a:pt x="2508250" y="7306310"/>
                  </a:cubicBezTo>
                  <a:lnTo>
                    <a:pt x="2508250" y="5134610"/>
                  </a:lnTo>
                  <a:lnTo>
                    <a:pt x="3224530" y="5134610"/>
                  </a:lnTo>
                  <a:lnTo>
                    <a:pt x="2346960" y="2393950"/>
                  </a:lnTo>
                  <a:lnTo>
                    <a:pt x="2467610" y="2393950"/>
                  </a:lnTo>
                  <a:lnTo>
                    <a:pt x="2981960" y="3991610"/>
                  </a:lnTo>
                  <a:cubicBezTo>
                    <a:pt x="3027680" y="4130040"/>
                    <a:pt x="3177540" y="4206240"/>
                    <a:pt x="3315970" y="4160520"/>
                  </a:cubicBezTo>
                  <a:cubicBezTo>
                    <a:pt x="3453130" y="4116070"/>
                    <a:pt x="3528060" y="3964940"/>
                    <a:pt x="3482340" y="3826510"/>
                  </a:cubicBezTo>
                  <a:close/>
                </a:path>
              </a:pathLst>
            </a:custGeom>
            <a:solidFill>
              <a:srgbClr val="A1ACAD"/>
            </a:solidFill>
          </p:spPr>
        </p:sp>
      </p:grpSp>
      <p:grpSp>
        <p:nvGrpSpPr>
          <p:cNvPr id="6" name="Group 6"/>
          <p:cNvGrpSpPr>
            <a:grpSpLocks noChangeAspect="1"/>
          </p:cNvGrpSpPr>
          <p:nvPr/>
        </p:nvGrpSpPr>
        <p:grpSpPr>
          <a:xfrm>
            <a:off x="7066868" y="1124890"/>
            <a:ext cx="917168" cy="2012671"/>
            <a:chOff x="0" y="0"/>
            <a:chExt cx="3464560" cy="7620000"/>
          </a:xfrm>
        </p:grpSpPr>
        <p:sp>
          <p:nvSpPr>
            <p:cNvPr id="7" name="Freeform 7"/>
            <p:cNvSpPr/>
            <p:nvPr/>
          </p:nvSpPr>
          <p:spPr>
            <a:xfrm>
              <a:off x="-30480" y="0"/>
              <a:ext cx="3528060" cy="7620000"/>
            </a:xfrm>
            <a:custGeom>
              <a:avLst/>
              <a:gdLst/>
              <a:ahLst/>
              <a:cxnLst/>
              <a:rect l="l" t="t" r="r" b="b"/>
              <a:pathLst>
                <a:path w="3528060" h="7620000">
                  <a:moveTo>
                    <a:pt x="1767840" y="0"/>
                  </a:moveTo>
                  <a:cubicBezTo>
                    <a:pt x="2139950" y="0"/>
                    <a:pt x="2440940" y="300990"/>
                    <a:pt x="2440940" y="673100"/>
                  </a:cubicBezTo>
                  <a:cubicBezTo>
                    <a:pt x="2440940" y="1045210"/>
                    <a:pt x="2139950" y="1346200"/>
                    <a:pt x="1767840" y="1346200"/>
                  </a:cubicBezTo>
                  <a:cubicBezTo>
                    <a:pt x="1395730" y="1346200"/>
                    <a:pt x="1094740" y="1045210"/>
                    <a:pt x="1094740" y="673100"/>
                  </a:cubicBezTo>
                  <a:cubicBezTo>
                    <a:pt x="1093470" y="300990"/>
                    <a:pt x="1395730" y="0"/>
                    <a:pt x="1767840" y="0"/>
                  </a:cubicBezTo>
                  <a:close/>
                  <a:moveTo>
                    <a:pt x="3482340" y="3826510"/>
                  </a:moveTo>
                  <a:lnTo>
                    <a:pt x="2948940" y="2167890"/>
                  </a:lnTo>
                  <a:cubicBezTo>
                    <a:pt x="2945130" y="2156460"/>
                    <a:pt x="2940050" y="2146300"/>
                    <a:pt x="2934970" y="2136140"/>
                  </a:cubicBezTo>
                  <a:cubicBezTo>
                    <a:pt x="2722880" y="1597660"/>
                    <a:pt x="2249170" y="1471930"/>
                    <a:pt x="2082800" y="1471930"/>
                  </a:cubicBezTo>
                  <a:lnTo>
                    <a:pt x="1445260" y="1471930"/>
                  </a:lnTo>
                  <a:cubicBezTo>
                    <a:pt x="1277620" y="1471930"/>
                    <a:pt x="805180" y="1598930"/>
                    <a:pt x="593090" y="2136140"/>
                  </a:cubicBezTo>
                  <a:cubicBezTo>
                    <a:pt x="588010" y="2146300"/>
                    <a:pt x="582930" y="2156460"/>
                    <a:pt x="579120" y="2167890"/>
                  </a:cubicBezTo>
                  <a:lnTo>
                    <a:pt x="45720" y="3826510"/>
                  </a:lnTo>
                  <a:cubicBezTo>
                    <a:pt x="0" y="3964940"/>
                    <a:pt x="74930" y="4114800"/>
                    <a:pt x="214630" y="4160520"/>
                  </a:cubicBezTo>
                  <a:cubicBezTo>
                    <a:pt x="353060" y="4206240"/>
                    <a:pt x="502920" y="4131310"/>
                    <a:pt x="548640" y="3991610"/>
                  </a:cubicBezTo>
                  <a:lnTo>
                    <a:pt x="1062990" y="2393950"/>
                  </a:lnTo>
                  <a:lnTo>
                    <a:pt x="1183640" y="2393950"/>
                  </a:lnTo>
                  <a:lnTo>
                    <a:pt x="303530" y="5134610"/>
                  </a:lnTo>
                  <a:lnTo>
                    <a:pt x="1019810" y="5134610"/>
                  </a:lnTo>
                  <a:lnTo>
                    <a:pt x="1019810" y="7306310"/>
                  </a:lnTo>
                  <a:cubicBezTo>
                    <a:pt x="1019810" y="7479030"/>
                    <a:pt x="1159510" y="7620000"/>
                    <a:pt x="1333500" y="7620000"/>
                  </a:cubicBezTo>
                  <a:cubicBezTo>
                    <a:pt x="1506220" y="7620000"/>
                    <a:pt x="1647190" y="7480300"/>
                    <a:pt x="1647190" y="7306310"/>
                  </a:cubicBezTo>
                  <a:lnTo>
                    <a:pt x="1647190" y="5134610"/>
                  </a:lnTo>
                  <a:lnTo>
                    <a:pt x="1880870" y="5134610"/>
                  </a:lnTo>
                  <a:lnTo>
                    <a:pt x="1880870" y="7306310"/>
                  </a:lnTo>
                  <a:cubicBezTo>
                    <a:pt x="1880870" y="7479030"/>
                    <a:pt x="2020570" y="7620000"/>
                    <a:pt x="2194560" y="7620000"/>
                  </a:cubicBezTo>
                  <a:cubicBezTo>
                    <a:pt x="2367280" y="7620000"/>
                    <a:pt x="2508250" y="7480300"/>
                    <a:pt x="2508250" y="7306310"/>
                  </a:cubicBezTo>
                  <a:lnTo>
                    <a:pt x="2508250" y="5134610"/>
                  </a:lnTo>
                  <a:lnTo>
                    <a:pt x="3224530" y="5134610"/>
                  </a:lnTo>
                  <a:lnTo>
                    <a:pt x="2346960" y="2393950"/>
                  </a:lnTo>
                  <a:lnTo>
                    <a:pt x="2467610" y="2393950"/>
                  </a:lnTo>
                  <a:lnTo>
                    <a:pt x="2981960" y="3991610"/>
                  </a:lnTo>
                  <a:cubicBezTo>
                    <a:pt x="3027680" y="4130040"/>
                    <a:pt x="3177540" y="4206240"/>
                    <a:pt x="3315970" y="4160520"/>
                  </a:cubicBezTo>
                  <a:cubicBezTo>
                    <a:pt x="3453130" y="4116070"/>
                    <a:pt x="3528060" y="3964940"/>
                    <a:pt x="3482340" y="3826510"/>
                  </a:cubicBezTo>
                  <a:close/>
                </a:path>
              </a:pathLst>
            </a:custGeom>
            <a:solidFill>
              <a:srgbClr val="A1ACAD"/>
            </a:solidFill>
          </p:spPr>
        </p:sp>
      </p:grpSp>
      <p:sp>
        <p:nvSpPr>
          <p:cNvPr id="8" name="TextBox 8"/>
          <p:cNvSpPr txBox="1"/>
          <p:nvPr/>
        </p:nvSpPr>
        <p:spPr>
          <a:xfrm>
            <a:off x="649806" y="6932855"/>
            <a:ext cx="7550464" cy="2785991"/>
          </a:xfrm>
          <a:prstGeom prst="rect">
            <a:avLst/>
          </a:prstGeom>
        </p:spPr>
        <p:txBody>
          <a:bodyPr lIns="0" tIns="0" rIns="0" bIns="0" rtlCol="0" anchor="t">
            <a:spAutoFit/>
          </a:bodyPr>
          <a:lstStyle/>
          <a:p>
            <a:pPr algn="ctr">
              <a:lnSpc>
                <a:spcPts val="5609"/>
              </a:lnSpc>
            </a:pPr>
            <a:r>
              <a:rPr lang="en-US" sz="3690" spc="73">
                <a:solidFill>
                  <a:srgbClr val="8F8F8F"/>
                </a:solidFill>
                <a:latin typeface="Lato"/>
              </a:rPr>
              <a:t>48 % heeft dit gevoel sinds de kindertijd, 26% sinds zijn/haar studietijd en 26% sinds latere leeftijd</a:t>
            </a:r>
          </a:p>
        </p:txBody>
      </p:sp>
      <p:sp>
        <p:nvSpPr>
          <p:cNvPr id="9" name="TextBox 9"/>
          <p:cNvSpPr txBox="1"/>
          <p:nvPr/>
        </p:nvSpPr>
        <p:spPr>
          <a:xfrm>
            <a:off x="9738776" y="7635892"/>
            <a:ext cx="7347833" cy="2082954"/>
          </a:xfrm>
          <a:prstGeom prst="rect">
            <a:avLst/>
          </a:prstGeom>
        </p:spPr>
        <p:txBody>
          <a:bodyPr lIns="0" tIns="0" rIns="0" bIns="0" rtlCol="0" anchor="t">
            <a:spAutoFit/>
          </a:bodyPr>
          <a:lstStyle/>
          <a:p>
            <a:pPr algn="ctr">
              <a:lnSpc>
                <a:spcPts val="5609"/>
              </a:lnSpc>
            </a:pPr>
            <a:r>
              <a:rPr lang="en-US" sz="3690" spc="73">
                <a:solidFill>
                  <a:srgbClr val="8F8F8F"/>
                </a:solidFill>
                <a:latin typeface="Lato"/>
              </a:rPr>
              <a:t>74 % vindt het open landschap het meest kenmerkend voor het Pajottenland</a:t>
            </a:r>
          </a:p>
        </p:txBody>
      </p:sp>
      <p:grpSp>
        <p:nvGrpSpPr>
          <p:cNvPr id="10" name="Group 10"/>
          <p:cNvGrpSpPr/>
          <p:nvPr/>
        </p:nvGrpSpPr>
        <p:grpSpPr>
          <a:xfrm>
            <a:off x="9354269" y="1028700"/>
            <a:ext cx="7905031" cy="6521093"/>
            <a:chOff x="0" y="0"/>
            <a:chExt cx="10540041" cy="8694791"/>
          </a:xfrm>
        </p:grpSpPr>
        <p:sp>
          <p:nvSpPr>
            <p:cNvPr id="11" name="TextBox 11"/>
            <p:cNvSpPr txBox="1"/>
            <p:nvPr/>
          </p:nvSpPr>
          <p:spPr>
            <a:xfrm rot="-2700000">
              <a:off x="153595" y="6702630"/>
              <a:ext cx="2300846" cy="561239"/>
            </a:xfrm>
            <a:prstGeom prst="rect">
              <a:avLst/>
            </a:prstGeom>
          </p:spPr>
          <p:txBody>
            <a:bodyPr lIns="0" tIns="0" rIns="0" bIns="0" rtlCol="0" anchor="t">
              <a:spAutoFit/>
            </a:bodyPr>
            <a:lstStyle/>
            <a:p>
              <a:pPr algn="ctr">
                <a:lnSpc>
                  <a:spcPts val="3550"/>
                </a:lnSpc>
              </a:pPr>
              <a:r>
                <a:rPr lang="en-US" sz="2536">
                  <a:solidFill>
                    <a:srgbClr val="8F8F8F"/>
                  </a:solidFill>
                  <a:latin typeface="Montserrat Light"/>
                </a:rPr>
                <a:t>Landschap</a:t>
              </a:r>
            </a:p>
          </p:txBody>
        </p:sp>
        <p:sp>
          <p:nvSpPr>
            <p:cNvPr id="12" name="TextBox 12"/>
            <p:cNvSpPr txBox="1"/>
            <p:nvPr/>
          </p:nvSpPr>
          <p:spPr>
            <a:xfrm rot="-2700000">
              <a:off x="1229015" y="7052450"/>
              <a:ext cx="3290288" cy="561239"/>
            </a:xfrm>
            <a:prstGeom prst="rect">
              <a:avLst/>
            </a:prstGeom>
          </p:spPr>
          <p:txBody>
            <a:bodyPr lIns="0" tIns="0" rIns="0" bIns="0" rtlCol="0" anchor="t">
              <a:spAutoFit/>
            </a:bodyPr>
            <a:lstStyle/>
            <a:p>
              <a:pPr algn="ctr">
                <a:lnSpc>
                  <a:spcPts val="3550"/>
                </a:lnSpc>
              </a:pPr>
              <a:r>
                <a:rPr lang="en-US" sz="2536">
                  <a:solidFill>
                    <a:srgbClr val="8F8F8F"/>
                  </a:solidFill>
                  <a:latin typeface="Montserrat Light"/>
                </a:rPr>
                <a:t>Boerenpaarden</a:t>
              </a:r>
            </a:p>
          </p:txBody>
        </p:sp>
        <p:sp>
          <p:nvSpPr>
            <p:cNvPr id="13" name="TextBox 13"/>
            <p:cNvSpPr txBox="1"/>
            <p:nvPr/>
          </p:nvSpPr>
          <p:spPr>
            <a:xfrm rot="-2700000">
              <a:off x="4532357" y="6479435"/>
              <a:ext cx="1669556" cy="561239"/>
            </a:xfrm>
            <a:prstGeom prst="rect">
              <a:avLst/>
            </a:prstGeom>
          </p:spPr>
          <p:txBody>
            <a:bodyPr lIns="0" tIns="0" rIns="0" bIns="0" rtlCol="0" anchor="t">
              <a:spAutoFit/>
            </a:bodyPr>
            <a:lstStyle/>
            <a:p>
              <a:pPr algn="ctr">
                <a:lnSpc>
                  <a:spcPts val="3550"/>
                </a:lnSpc>
              </a:pPr>
              <a:r>
                <a:rPr lang="en-US" sz="2536">
                  <a:solidFill>
                    <a:srgbClr val="8F8F8F"/>
                  </a:solidFill>
                  <a:latin typeface="Montserrat Light"/>
                </a:rPr>
                <a:t>Folklore</a:t>
              </a:r>
            </a:p>
          </p:txBody>
        </p:sp>
        <p:sp>
          <p:nvSpPr>
            <p:cNvPr id="14" name="TextBox 14"/>
            <p:cNvSpPr txBox="1"/>
            <p:nvPr/>
          </p:nvSpPr>
          <p:spPr>
            <a:xfrm rot="-2700000">
              <a:off x="6322636" y="6533151"/>
              <a:ext cx="1821489" cy="561239"/>
            </a:xfrm>
            <a:prstGeom prst="rect">
              <a:avLst/>
            </a:prstGeom>
          </p:spPr>
          <p:txBody>
            <a:bodyPr lIns="0" tIns="0" rIns="0" bIns="0" rtlCol="0" anchor="t">
              <a:spAutoFit/>
            </a:bodyPr>
            <a:lstStyle/>
            <a:p>
              <a:pPr algn="ctr">
                <a:lnSpc>
                  <a:spcPts val="3550"/>
                </a:lnSpc>
              </a:pPr>
              <a:r>
                <a:rPr lang="en-US" sz="2536">
                  <a:solidFill>
                    <a:srgbClr val="8F8F8F"/>
                  </a:solidFill>
                  <a:latin typeface="Montserrat Light"/>
                </a:rPr>
                <a:t>Lambiek</a:t>
              </a:r>
            </a:p>
          </p:txBody>
        </p:sp>
        <p:sp>
          <p:nvSpPr>
            <p:cNvPr id="15" name="TextBox 15"/>
            <p:cNvSpPr txBox="1"/>
            <p:nvPr/>
          </p:nvSpPr>
          <p:spPr>
            <a:xfrm rot="-2700000">
              <a:off x="8500506" y="6426322"/>
              <a:ext cx="1519330" cy="561239"/>
            </a:xfrm>
            <a:prstGeom prst="rect">
              <a:avLst/>
            </a:prstGeom>
          </p:spPr>
          <p:txBody>
            <a:bodyPr lIns="0" tIns="0" rIns="0" bIns="0" rtlCol="0" anchor="t">
              <a:spAutoFit/>
            </a:bodyPr>
            <a:lstStyle/>
            <a:p>
              <a:pPr algn="ctr">
                <a:lnSpc>
                  <a:spcPts val="3550"/>
                </a:lnSpc>
              </a:pPr>
              <a:r>
                <a:rPr lang="en-US" sz="2536">
                  <a:solidFill>
                    <a:srgbClr val="8F8F8F"/>
                  </a:solidFill>
                  <a:latin typeface="Montserrat Light"/>
                </a:rPr>
                <a:t>Boeren</a:t>
              </a:r>
            </a:p>
          </p:txBody>
        </p:sp>
        <p:grpSp>
          <p:nvGrpSpPr>
            <p:cNvPr id="16" name="Group 16"/>
            <p:cNvGrpSpPr>
              <a:grpSpLocks noChangeAspect="1"/>
            </p:cNvGrpSpPr>
            <p:nvPr/>
          </p:nvGrpSpPr>
          <p:grpSpPr>
            <a:xfrm>
              <a:off x="1058751" y="252044"/>
              <a:ext cx="9481290" cy="5685894"/>
              <a:chOff x="0" y="0"/>
              <a:chExt cx="4408483" cy="2643751"/>
            </a:xfrm>
          </p:grpSpPr>
          <p:sp>
            <p:nvSpPr>
              <p:cNvPr id="17" name="Freeform 17"/>
              <p:cNvSpPr/>
              <p:nvPr/>
            </p:nvSpPr>
            <p:spPr>
              <a:xfrm>
                <a:off x="0" y="-6350"/>
                <a:ext cx="4408482" cy="2656450"/>
              </a:xfrm>
              <a:custGeom>
                <a:avLst/>
                <a:gdLst/>
                <a:ahLst/>
                <a:cxnLst/>
                <a:rect l="l" t="t" r="r" b="b"/>
                <a:pathLst>
                  <a:path w="4408482" h="2656450">
                    <a:moveTo>
                      <a:pt x="0" y="0"/>
                    </a:moveTo>
                    <a:lnTo>
                      <a:pt x="4408482" y="0"/>
                    </a:lnTo>
                    <a:lnTo>
                      <a:pt x="4408482" y="12700"/>
                    </a:lnTo>
                    <a:lnTo>
                      <a:pt x="0" y="12700"/>
                    </a:lnTo>
                    <a:close/>
                    <a:moveTo>
                      <a:pt x="0" y="881250"/>
                    </a:moveTo>
                    <a:lnTo>
                      <a:pt x="4408482" y="881250"/>
                    </a:lnTo>
                    <a:lnTo>
                      <a:pt x="4408482" y="893950"/>
                    </a:lnTo>
                    <a:lnTo>
                      <a:pt x="0" y="893950"/>
                    </a:lnTo>
                    <a:close/>
                    <a:moveTo>
                      <a:pt x="0" y="1762500"/>
                    </a:moveTo>
                    <a:lnTo>
                      <a:pt x="4408482" y="1762500"/>
                    </a:lnTo>
                    <a:lnTo>
                      <a:pt x="4408482" y="1775200"/>
                    </a:lnTo>
                    <a:lnTo>
                      <a:pt x="0" y="1775200"/>
                    </a:lnTo>
                    <a:close/>
                    <a:moveTo>
                      <a:pt x="0" y="2643750"/>
                    </a:moveTo>
                    <a:lnTo>
                      <a:pt x="4408482" y="2643750"/>
                    </a:lnTo>
                    <a:lnTo>
                      <a:pt x="4408482" y="2656450"/>
                    </a:lnTo>
                    <a:lnTo>
                      <a:pt x="0" y="2656450"/>
                    </a:lnTo>
                    <a:close/>
                  </a:path>
                </a:pathLst>
              </a:custGeom>
              <a:solidFill>
                <a:srgbClr val="222222">
                  <a:alpha val="24705"/>
                </a:srgbClr>
              </a:solidFill>
            </p:spPr>
          </p:sp>
        </p:grpSp>
        <p:sp>
          <p:nvSpPr>
            <p:cNvPr id="18" name="TextBox 18"/>
            <p:cNvSpPr txBox="1"/>
            <p:nvPr/>
          </p:nvSpPr>
          <p:spPr>
            <a:xfrm>
              <a:off x="55993" y="-57150"/>
              <a:ext cx="1002758" cy="561239"/>
            </a:xfrm>
            <a:prstGeom prst="rect">
              <a:avLst/>
            </a:prstGeom>
          </p:spPr>
          <p:txBody>
            <a:bodyPr lIns="0" tIns="0" rIns="0" bIns="0" rtlCol="0" anchor="t">
              <a:spAutoFit/>
            </a:bodyPr>
            <a:lstStyle/>
            <a:p>
              <a:pPr algn="r">
                <a:lnSpc>
                  <a:spcPts val="3550"/>
                </a:lnSpc>
              </a:pPr>
              <a:r>
                <a:rPr lang="en-US" sz="2536">
                  <a:solidFill>
                    <a:srgbClr val="8F8F8F"/>
                  </a:solidFill>
                  <a:latin typeface="Montserrat Light"/>
                </a:rPr>
                <a:t>75% </a:t>
              </a:r>
            </a:p>
          </p:txBody>
        </p:sp>
        <p:sp>
          <p:nvSpPr>
            <p:cNvPr id="19" name="TextBox 19"/>
            <p:cNvSpPr txBox="1"/>
            <p:nvPr/>
          </p:nvSpPr>
          <p:spPr>
            <a:xfrm>
              <a:off x="0" y="1838148"/>
              <a:ext cx="1058751" cy="561239"/>
            </a:xfrm>
            <a:prstGeom prst="rect">
              <a:avLst/>
            </a:prstGeom>
          </p:spPr>
          <p:txBody>
            <a:bodyPr lIns="0" tIns="0" rIns="0" bIns="0" rtlCol="0" anchor="t">
              <a:spAutoFit/>
            </a:bodyPr>
            <a:lstStyle/>
            <a:p>
              <a:pPr algn="r">
                <a:lnSpc>
                  <a:spcPts val="3550"/>
                </a:lnSpc>
              </a:pPr>
              <a:r>
                <a:rPr lang="en-US" sz="2536">
                  <a:solidFill>
                    <a:srgbClr val="8F8F8F"/>
                  </a:solidFill>
                  <a:latin typeface="Montserrat Light"/>
                </a:rPr>
                <a:t>50% </a:t>
              </a:r>
            </a:p>
          </p:txBody>
        </p:sp>
        <p:sp>
          <p:nvSpPr>
            <p:cNvPr id="20" name="TextBox 20"/>
            <p:cNvSpPr txBox="1"/>
            <p:nvPr/>
          </p:nvSpPr>
          <p:spPr>
            <a:xfrm>
              <a:off x="44385" y="3733446"/>
              <a:ext cx="1014366" cy="561239"/>
            </a:xfrm>
            <a:prstGeom prst="rect">
              <a:avLst/>
            </a:prstGeom>
          </p:spPr>
          <p:txBody>
            <a:bodyPr lIns="0" tIns="0" rIns="0" bIns="0" rtlCol="0" anchor="t">
              <a:spAutoFit/>
            </a:bodyPr>
            <a:lstStyle/>
            <a:p>
              <a:pPr algn="r">
                <a:lnSpc>
                  <a:spcPts val="3550"/>
                </a:lnSpc>
              </a:pPr>
              <a:r>
                <a:rPr lang="en-US" sz="2536">
                  <a:solidFill>
                    <a:srgbClr val="8F8F8F"/>
                  </a:solidFill>
                  <a:latin typeface="Montserrat Light"/>
                </a:rPr>
                <a:t>25% </a:t>
              </a:r>
            </a:p>
          </p:txBody>
        </p:sp>
        <p:sp>
          <p:nvSpPr>
            <p:cNvPr id="21" name="TextBox 21"/>
            <p:cNvSpPr txBox="1"/>
            <p:nvPr/>
          </p:nvSpPr>
          <p:spPr>
            <a:xfrm>
              <a:off x="242751" y="5628744"/>
              <a:ext cx="816000" cy="561239"/>
            </a:xfrm>
            <a:prstGeom prst="rect">
              <a:avLst/>
            </a:prstGeom>
          </p:spPr>
          <p:txBody>
            <a:bodyPr lIns="0" tIns="0" rIns="0" bIns="0" rtlCol="0" anchor="t">
              <a:spAutoFit/>
            </a:bodyPr>
            <a:lstStyle/>
            <a:p>
              <a:pPr algn="r">
                <a:lnSpc>
                  <a:spcPts val="3550"/>
                </a:lnSpc>
              </a:pPr>
              <a:r>
                <a:rPr lang="en-US" sz="2536">
                  <a:solidFill>
                    <a:srgbClr val="8F8F8F"/>
                  </a:solidFill>
                  <a:latin typeface="Montserrat Light"/>
                </a:rPr>
                <a:t>0% </a:t>
              </a:r>
            </a:p>
          </p:txBody>
        </p:sp>
        <p:grpSp>
          <p:nvGrpSpPr>
            <p:cNvPr id="22" name="Group 22"/>
            <p:cNvGrpSpPr>
              <a:grpSpLocks noChangeAspect="1"/>
            </p:cNvGrpSpPr>
            <p:nvPr/>
          </p:nvGrpSpPr>
          <p:grpSpPr>
            <a:xfrm>
              <a:off x="1058751" y="252044"/>
              <a:ext cx="9481290" cy="5685894"/>
              <a:chOff x="0" y="0"/>
              <a:chExt cx="4408483" cy="2643751"/>
            </a:xfrm>
          </p:grpSpPr>
          <p:sp>
            <p:nvSpPr>
              <p:cNvPr id="23" name="Freeform 23"/>
              <p:cNvSpPr/>
              <p:nvPr/>
            </p:nvSpPr>
            <p:spPr>
              <a:xfrm>
                <a:off x="0" y="28900"/>
                <a:ext cx="837612" cy="2614850"/>
              </a:xfrm>
              <a:custGeom>
                <a:avLst/>
                <a:gdLst/>
                <a:ahLst/>
                <a:cxnLst/>
                <a:rect l="l" t="t" r="r" b="b"/>
                <a:pathLst>
                  <a:path w="837612" h="2614850">
                    <a:moveTo>
                      <a:pt x="0" y="2614850"/>
                    </a:moveTo>
                    <a:lnTo>
                      <a:pt x="0" y="67009"/>
                    </a:lnTo>
                    <a:cubicBezTo>
                      <a:pt x="0" y="30001"/>
                      <a:pt x="30001" y="0"/>
                      <a:pt x="67009" y="0"/>
                    </a:cubicBezTo>
                    <a:lnTo>
                      <a:pt x="770603" y="0"/>
                    </a:lnTo>
                    <a:cubicBezTo>
                      <a:pt x="807611" y="0"/>
                      <a:pt x="837612" y="30001"/>
                      <a:pt x="837612" y="67009"/>
                    </a:cubicBezTo>
                    <a:lnTo>
                      <a:pt x="837612" y="2614850"/>
                    </a:lnTo>
                    <a:close/>
                  </a:path>
                </a:pathLst>
              </a:custGeom>
              <a:solidFill>
                <a:srgbClr val="D2C3B7"/>
              </a:solidFill>
            </p:spPr>
          </p:sp>
          <p:sp>
            <p:nvSpPr>
              <p:cNvPr id="24" name="Freeform 24"/>
              <p:cNvSpPr/>
              <p:nvPr/>
            </p:nvSpPr>
            <p:spPr>
              <a:xfrm>
                <a:off x="892718" y="487150"/>
                <a:ext cx="837612" cy="2156600"/>
              </a:xfrm>
              <a:custGeom>
                <a:avLst/>
                <a:gdLst/>
                <a:ahLst/>
                <a:cxnLst/>
                <a:rect l="l" t="t" r="r" b="b"/>
                <a:pathLst>
                  <a:path w="837612" h="2156600">
                    <a:moveTo>
                      <a:pt x="0" y="2156600"/>
                    </a:moveTo>
                    <a:lnTo>
                      <a:pt x="0" y="67009"/>
                    </a:lnTo>
                    <a:cubicBezTo>
                      <a:pt x="0" y="49237"/>
                      <a:pt x="7060" y="32193"/>
                      <a:pt x="19626" y="19627"/>
                    </a:cubicBezTo>
                    <a:cubicBezTo>
                      <a:pt x="32193" y="7060"/>
                      <a:pt x="49237" y="0"/>
                      <a:pt x="67009" y="0"/>
                    </a:cubicBezTo>
                    <a:lnTo>
                      <a:pt x="770603" y="0"/>
                    </a:lnTo>
                    <a:cubicBezTo>
                      <a:pt x="807611" y="0"/>
                      <a:pt x="837611" y="30001"/>
                      <a:pt x="837611" y="67009"/>
                    </a:cubicBezTo>
                    <a:lnTo>
                      <a:pt x="837611" y="2156600"/>
                    </a:lnTo>
                    <a:close/>
                  </a:path>
                </a:pathLst>
              </a:custGeom>
              <a:solidFill>
                <a:srgbClr val="D2C3B7"/>
              </a:solidFill>
            </p:spPr>
          </p:sp>
          <p:sp>
            <p:nvSpPr>
              <p:cNvPr id="25" name="Freeform 25"/>
              <p:cNvSpPr/>
              <p:nvPr/>
            </p:nvSpPr>
            <p:spPr>
              <a:xfrm>
                <a:off x="1785435" y="698650"/>
                <a:ext cx="837612" cy="1945100"/>
              </a:xfrm>
              <a:custGeom>
                <a:avLst/>
                <a:gdLst/>
                <a:ahLst/>
                <a:cxnLst/>
                <a:rect l="l" t="t" r="r" b="b"/>
                <a:pathLst>
                  <a:path w="837612" h="1945100">
                    <a:moveTo>
                      <a:pt x="0" y="1945100"/>
                    </a:moveTo>
                    <a:lnTo>
                      <a:pt x="0" y="67009"/>
                    </a:lnTo>
                    <a:cubicBezTo>
                      <a:pt x="0" y="30001"/>
                      <a:pt x="30001" y="0"/>
                      <a:pt x="67009" y="0"/>
                    </a:cubicBezTo>
                    <a:lnTo>
                      <a:pt x="770603" y="0"/>
                    </a:lnTo>
                    <a:cubicBezTo>
                      <a:pt x="807611" y="0"/>
                      <a:pt x="837612" y="30001"/>
                      <a:pt x="837612" y="67009"/>
                    </a:cubicBezTo>
                    <a:lnTo>
                      <a:pt x="837612" y="1945100"/>
                    </a:lnTo>
                    <a:close/>
                  </a:path>
                </a:pathLst>
              </a:custGeom>
              <a:solidFill>
                <a:srgbClr val="D2C3B7"/>
              </a:solidFill>
            </p:spPr>
          </p:sp>
          <p:sp>
            <p:nvSpPr>
              <p:cNvPr id="26" name="Freeform 26"/>
              <p:cNvSpPr/>
              <p:nvPr/>
            </p:nvSpPr>
            <p:spPr>
              <a:xfrm>
                <a:off x="2678153" y="451900"/>
                <a:ext cx="837612" cy="2191850"/>
              </a:xfrm>
              <a:custGeom>
                <a:avLst/>
                <a:gdLst/>
                <a:ahLst/>
                <a:cxnLst/>
                <a:rect l="l" t="t" r="r" b="b"/>
                <a:pathLst>
                  <a:path w="837612" h="2191850">
                    <a:moveTo>
                      <a:pt x="0" y="2191850"/>
                    </a:moveTo>
                    <a:lnTo>
                      <a:pt x="0" y="67009"/>
                    </a:lnTo>
                    <a:cubicBezTo>
                      <a:pt x="0" y="30001"/>
                      <a:pt x="30001" y="0"/>
                      <a:pt x="67009" y="0"/>
                    </a:cubicBezTo>
                    <a:lnTo>
                      <a:pt x="770603" y="0"/>
                    </a:lnTo>
                    <a:cubicBezTo>
                      <a:pt x="788375" y="0"/>
                      <a:pt x="805419" y="7060"/>
                      <a:pt x="817986" y="19626"/>
                    </a:cubicBezTo>
                    <a:cubicBezTo>
                      <a:pt x="830552" y="32193"/>
                      <a:pt x="837612" y="49237"/>
                      <a:pt x="837612" y="67009"/>
                    </a:cubicBezTo>
                    <a:lnTo>
                      <a:pt x="837612" y="2191850"/>
                    </a:lnTo>
                    <a:close/>
                  </a:path>
                </a:pathLst>
              </a:custGeom>
              <a:solidFill>
                <a:srgbClr val="D2C3B7"/>
              </a:solidFill>
            </p:spPr>
          </p:sp>
          <p:sp>
            <p:nvSpPr>
              <p:cNvPr id="27" name="Freeform 27"/>
              <p:cNvSpPr/>
              <p:nvPr/>
            </p:nvSpPr>
            <p:spPr>
              <a:xfrm>
                <a:off x="3570871" y="874900"/>
                <a:ext cx="837612" cy="1768850"/>
              </a:xfrm>
              <a:custGeom>
                <a:avLst/>
                <a:gdLst/>
                <a:ahLst/>
                <a:cxnLst/>
                <a:rect l="l" t="t" r="r" b="b"/>
                <a:pathLst>
                  <a:path w="837612" h="1768850">
                    <a:moveTo>
                      <a:pt x="0" y="1768850"/>
                    </a:moveTo>
                    <a:lnTo>
                      <a:pt x="0" y="67009"/>
                    </a:lnTo>
                    <a:cubicBezTo>
                      <a:pt x="0" y="49237"/>
                      <a:pt x="7060" y="32193"/>
                      <a:pt x="19627" y="19627"/>
                    </a:cubicBezTo>
                    <a:cubicBezTo>
                      <a:pt x="32193" y="7060"/>
                      <a:pt x="49237" y="0"/>
                      <a:pt x="67009" y="0"/>
                    </a:cubicBezTo>
                    <a:lnTo>
                      <a:pt x="770603" y="0"/>
                    </a:lnTo>
                    <a:cubicBezTo>
                      <a:pt x="807611" y="0"/>
                      <a:pt x="837611" y="30001"/>
                      <a:pt x="837611" y="67009"/>
                    </a:cubicBezTo>
                    <a:lnTo>
                      <a:pt x="837611" y="1768850"/>
                    </a:lnTo>
                    <a:close/>
                  </a:path>
                </a:pathLst>
              </a:custGeom>
              <a:solidFill>
                <a:srgbClr val="D2C3B7"/>
              </a:solidFill>
            </p:spPr>
          </p:sp>
        </p:grpSp>
      </p:grpSp>
      <p:grpSp>
        <p:nvGrpSpPr>
          <p:cNvPr id="28" name="Group 28"/>
          <p:cNvGrpSpPr>
            <a:grpSpLocks noChangeAspect="1"/>
          </p:cNvGrpSpPr>
          <p:nvPr/>
        </p:nvGrpSpPr>
        <p:grpSpPr>
          <a:xfrm>
            <a:off x="2501960" y="3405259"/>
            <a:ext cx="917168" cy="2012671"/>
            <a:chOff x="0" y="0"/>
            <a:chExt cx="3464560" cy="7620000"/>
          </a:xfrm>
        </p:grpSpPr>
        <p:sp>
          <p:nvSpPr>
            <p:cNvPr id="29" name="Freeform 29"/>
            <p:cNvSpPr/>
            <p:nvPr/>
          </p:nvSpPr>
          <p:spPr>
            <a:xfrm>
              <a:off x="-30480" y="0"/>
              <a:ext cx="3528060" cy="7620000"/>
            </a:xfrm>
            <a:custGeom>
              <a:avLst/>
              <a:gdLst/>
              <a:ahLst/>
              <a:cxnLst/>
              <a:rect l="l" t="t" r="r" b="b"/>
              <a:pathLst>
                <a:path w="3528060" h="7620000">
                  <a:moveTo>
                    <a:pt x="1767840" y="0"/>
                  </a:moveTo>
                  <a:cubicBezTo>
                    <a:pt x="2139950" y="0"/>
                    <a:pt x="2440940" y="300990"/>
                    <a:pt x="2440940" y="673100"/>
                  </a:cubicBezTo>
                  <a:cubicBezTo>
                    <a:pt x="2440940" y="1045210"/>
                    <a:pt x="2139950" y="1346200"/>
                    <a:pt x="1767840" y="1346200"/>
                  </a:cubicBezTo>
                  <a:cubicBezTo>
                    <a:pt x="1395730" y="1346200"/>
                    <a:pt x="1094740" y="1045210"/>
                    <a:pt x="1094740" y="673100"/>
                  </a:cubicBezTo>
                  <a:cubicBezTo>
                    <a:pt x="1093470" y="300990"/>
                    <a:pt x="1395730" y="0"/>
                    <a:pt x="1767840" y="0"/>
                  </a:cubicBezTo>
                  <a:close/>
                  <a:moveTo>
                    <a:pt x="3482340" y="3826510"/>
                  </a:moveTo>
                  <a:lnTo>
                    <a:pt x="2948940" y="2167890"/>
                  </a:lnTo>
                  <a:cubicBezTo>
                    <a:pt x="2945130" y="2156460"/>
                    <a:pt x="2940050" y="2146300"/>
                    <a:pt x="2934970" y="2136140"/>
                  </a:cubicBezTo>
                  <a:cubicBezTo>
                    <a:pt x="2722880" y="1597660"/>
                    <a:pt x="2249170" y="1471930"/>
                    <a:pt x="2082800" y="1471930"/>
                  </a:cubicBezTo>
                  <a:lnTo>
                    <a:pt x="1445260" y="1471930"/>
                  </a:lnTo>
                  <a:cubicBezTo>
                    <a:pt x="1277620" y="1471930"/>
                    <a:pt x="805180" y="1598930"/>
                    <a:pt x="593090" y="2136140"/>
                  </a:cubicBezTo>
                  <a:cubicBezTo>
                    <a:pt x="588010" y="2146300"/>
                    <a:pt x="582930" y="2156460"/>
                    <a:pt x="579120" y="2167890"/>
                  </a:cubicBezTo>
                  <a:lnTo>
                    <a:pt x="45720" y="3826510"/>
                  </a:lnTo>
                  <a:cubicBezTo>
                    <a:pt x="0" y="3964940"/>
                    <a:pt x="74930" y="4114800"/>
                    <a:pt x="214630" y="4160520"/>
                  </a:cubicBezTo>
                  <a:cubicBezTo>
                    <a:pt x="353060" y="4206240"/>
                    <a:pt x="502920" y="4131310"/>
                    <a:pt x="548640" y="3991610"/>
                  </a:cubicBezTo>
                  <a:lnTo>
                    <a:pt x="1062990" y="2393950"/>
                  </a:lnTo>
                  <a:lnTo>
                    <a:pt x="1183640" y="2393950"/>
                  </a:lnTo>
                  <a:lnTo>
                    <a:pt x="303530" y="5134610"/>
                  </a:lnTo>
                  <a:lnTo>
                    <a:pt x="1019810" y="5134610"/>
                  </a:lnTo>
                  <a:lnTo>
                    <a:pt x="1019810" y="7306310"/>
                  </a:lnTo>
                  <a:cubicBezTo>
                    <a:pt x="1019810" y="7479030"/>
                    <a:pt x="1159510" y="7620000"/>
                    <a:pt x="1333500" y="7620000"/>
                  </a:cubicBezTo>
                  <a:cubicBezTo>
                    <a:pt x="1506220" y="7620000"/>
                    <a:pt x="1647190" y="7480300"/>
                    <a:pt x="1647190" y="7306310"/>
                  </a:cubicBezTo>
                  <a:lnTo>
                    <a:pt x="1647190" y="5134610"/>
                  </a:lnTo>
                  <a:lnTo>
                    <a:pt x="1880870" y="5134610"/>
                  </a:lnTo>
                  <a:lnTo>
                    <a:pt x="1880870" y="7306310"/>
                  </a:lnTo>
                  <a:cubicBezTo>
                    <a:pt x="1880870" y="7479030"/>
                    <a:pt x="2020570" y="7620000"/>
                    <a:pt x="2194560" y="7620000"/>
                  </a:cubicBezTo>
                  <a:cubicBezTo>
                    <a:pt x="2367280" y="7620000"/>
                    <a:pt x="2508250" y="7480300"/>
                    <a:pt x="2508250" y="7306310"/>
                  </a:cubicBezTo>
                  <a:lnTo>
                    <a:pt x="2508250" y="5134610"/>
                  </a:lnTo>
                  <a:lnTo>
                    <a:pt x="3224530" y="5134610"/>
                  </a:lnTo>
                  <a:lnTo>
                    <a:pt x="2346960" y="2393950"/>
                  </a:lnTo>
                  <a:lnTo>
                    <a:pt x="2467610" y="2393950"/>
                  </a:lnTo>
                  <a:lnTo>
                    <a:pt x="2981960" y="3991610"/>
                  </a:lnTo>
                  <a:cubicBezTo>
                    <a:pt x="3027680" y="4130040"/>
                    <a:pt x="3177540" y="4206240"/>
                    <a:pt x="3315970" y="4160520"/>
                  </a:cubicBezTo>
                  <a:cubicBezTo>
                    <a:pt x="3453130" y="4116070"/>
                    <a:pt x="3528060" y="3964940"/>
                    <a:pt x="3482340" y="3826510"/>
                  </a:cubicBezTo>
                  <a:close/>
                </a:path>
              </a:pathLst>
            </a:custGeom>
            <a:solidFill>
              <a:srgbClr val="D2691E"/>
            </a:solidFill>
          </p:spPr>
        </p:sp>
      </p:grpSp>
      <p:grpSp>
        <p:nvGrpSpPr>
          <p:cNvPr id="30" name="Group 30"/>
          <p:cNvGrpSpPr>
            <a:grpSpLocks noChangeAspect="1"/>
          </p:cNvGrpSpPr>
          <p:nvPr/>
        </p:nvGrpSpPr>
        <p:grpSpPr>
          <a:xfrm>
            <a:off x="5371062" y="3405259"/>
            <a:ext cx="917168" cy="2012671"/>
            <a:chOff x="0" y="0"/>
            <a:chExt cx="3464560" cy="7620000"/>
          </a:xfrm>
        </p:grpSpPr>
        <p:sp>
          <p:nvSpPr>
            <p:cNvPr id="31" name="Freeform 31"/>
            <p:cNvSpPr/>
            <p:nvPr/>
          </p:nvSpPr>
          <p:spPr>
            <a:xfrm>
              <a:off x="-30480" y="0"/>
              <a:ext cx="3528060" cy="7620000"/>
            </a:xfrm>
            <a:custGeom>
              <a:avLst/>
              <a:gdLst/>
              <a:ahLst/>
              <a:cxnLst/>
              <a:rect l="l" t="t" r="r" b="b"/>
              <a:pathLst>
                <a:path w="3528060" h="7620000">
                  <a:moveTo>
                    <a:pt x="1767840" y="0"/>
                  </a:moveTo>
                  <a:cubicBezTo>
                    <a:pt x="2139950" y="0"/>
                    <a:pt x="2440940" y="300990"/>
                    <a:pt x="2440940" y="673100"/>
                  </a:cubicBezTo>
                  <a:cubicBezTo>
                    <a:pt x="2440940" y="1045210"/>
                    <a:pt x="2139950" y="1346200"/>
                    <a:pt x="1767840" y="1346200"/>
                  </a:cubicBezTo>
                  <a:cubicBezTo>
                    <a:pt x="1395730" y="1346200"/>
                    <a:pt x="1094740" y="1045210"/>
                    <a:pt x="1094740" y="673100"/>
                  </a:cubicBezTo>
                  <a:cubicBezTo>
                    <a:pt x="1093470" y="300990"/>
                    <a:pt x="1395730" y="0"/>
                    <a:pt x="1767840" y="0"/>
                  </a:cubicBezTo>
                  <a:close/>
                  <a:moveTo>
                    <a:pt x="3482340" y="3826510"/>
                  </a:moveTo>
                  <a:lnTo>
                    <a:pt x="2948940" y="2167890"/>
                  </a:lnTo>
                  <a:cubicBezTo>
                    <a:pt x="2945130" y="2156460"/>
                    <a:pt x="2940050" y="2146300"/>
                    <a:pt x="2934970" y="2136140"/>
                  </a:cubicBezTo>
                  <a:cubicBezTo>
                    <a:pt x="2722880" y="1597660"/>
                    <a:pt x="2249170" y="1471930"/>
                    <a:pt x="2082800" y="1471930"/>
                  </a:cubicBezTo>
                  <a:lnTo>
                    <a:pt x="1445260" y="1471930"/>
                  </a:lnTo>
                  <a:cubicBezTo>
                    <a:pt x="1277620" y="1471930"/>
                    <a:pt x="805180" y="1598930"/>
                    <a:pt x="593090" y="2136140"/>
                  </a:cubicBezTo>
                  <a:cubicBezTo>
                    <a:pt x="588010" y="2146300"/>
                    <a:pt x="582930" y="2156460"/>
                    <a:pt x="579120" y="2167890"/>
                  </a:cubicBezTo>
                  <a:lnTo>
                    <a:pt x="45720" y="3826510"/>
                  </a:lnTo>
                  <a:cubicBezTo>
                    <a:pt x="0" y="3964940"/>
                    <a:pt x="74930" y="4114800"/>
                    <a:pt x="214630" y="4160520"/>
                  </a:cubicBezTo>
                  <a:cubicBezTo>
                    <a:pt x="353060" y="4206240"/>
                    <a:pt x="502920" y="4131310"/>
                    <a:pt x="548640" y="3991610"/>
                  </a:cubicBezTo>
                  <a:lnTo>
                    <a:pt x="1062990" y="2393950"/>
                  </a:lnTo>
                  <a:lnTo>
                    <a:pt x="1183640" y="2393950"/>
                  </a:lnTo>
                  <a:lnTo>
                    <a:pt x="303530" y="5134610"/>
                  </a:lnTo>
                  <a:lnTo>
                    <a:pt x="1019810" y="5134610"/>
                  </a:lnTo>
                  <a:lnTo>
                    <a:pt x="1019810" y="7306310"/>
                  </a:lnTo>
                  <a:cubicBezTo>
                    <a:pt x="1019810" y="7479030"/>
                    <a:pt x="1159510" y="7620000"/>
                    <a:pt x="1333500" y="7620000"/>
                  </a:cubicBezTo>
                  <a:cubicBezTo>
                    <a:pt x="1506220" y="7620000"/>
                    <a:pt x="1647190" y="7480300"/>
                    <a:pt x="1647190" y="7306310"/>
                  </a:cubicBezTo>
                  <a:lnTo>
                    <a:pt x="1647190" y="5134610"/>
                  </a:lnTo>
                  <a:lnTo>
                    <a:pt x="1880870" y="5134610"/>
                  </a:lnTo>
                  <a:lnTo>
                    <a:pt x="1880870" y="7306310"/>
                  </a:lnTo>
                  <a:cubicBezTo>
                    <a:pt x="1880870" y="7479030"/>
                    <a:pt x="2020570" y="7620000"/>
                    <a:pt x="2194560" y="7620000"/>
                  </a:cubicBezTo>
                  <a:cubicBezTo>
                    <a:pt x="2367280" y="7620000"/>
                    <a:pt x="2508250" y="7480300"/>
                    <a:pt x="2508250" y="7306310"/>
                  </a:cubicBezTo>
                  <a:lnTo>
                    <a:pt x="2508250" y="5134610"/>
                  </a:lnTo>
                  <a:lnTo>
                    <a:pt x="3224530" y="5134610"/>
                  </a:lnTo>
                  <a:lnTo>
                    <a:pt x="2346960" y="2393950"/>
                  </a:lnTo>
                  <a:lnTo>
                    <a:pt x="2467610" y="2393950"/>
                  </a:lnTo>
                  <a:lnTo>
                    <a:pt x="2981960" y="3991610"/>
                  </a:lnTo>
                  <a:cubicBezTo>
                    <a:pt x="3027680" y="4130040"/>
                    <a:pt x="3177540" y="4206240"/>
                    <a:pt x="3315970" y="4160520"/>
                  </a:cubicBezTo>
                  <a:cubicBezTo>
                    <a:pt x="3453130" y="4116070"/>
                    <a:pt x="3528060" y="3964940"/>
                    <a:pt x="3482340" y="3826510"/>
                  </a:cubicBezTo>
                  <a:close/>
                </a:path>
              </a:pathLst>
            </a:custGeom>
            <a:solidFill>
              <a:srgbClr val="EBECED"/>
            </a:solidFill>
          </p:spPr>
        </p:sp>
      </p:grpSp>
      <p:grpSp>
        <p:nvGrpSpPr>
          <p:cNvPr id="32" name="Group 32"/>
          <p:cNvGrpSpPr>
            <a:grpSpLocks noChangeAspect="1"/>
          </p:cNvGrpSpPr>
          <p:nvPr/>
        </p:nvGrpSpPr>
        <p:grpSpPr>
          <a:xfrm>
            <a:off x="1038910" y="1124890"/>
            <a:ext cx="917168" cy="2012671"/>
            <a:chOff x="0" y="0"/>
            <a:chExt cx="3464560" cy="7620000"/>
          </a:xfrm>
        </p:grpSpPr>
        <p:sp>
          <p:nvSpPr>
            <p:cNvPr id="33" name="Freeform 33"/>
            <p:cNvSpPr/>
            <p:nvPr/>
          </p:nvSpPr>
          <p:spPr>
            <a:xfrm>
              <a:off x="-30480" y="0"/>
              <a:ext cx="3528060" cy="7620000"/>
            </a:xfrm>
            <a:custGeom>
              <a:avLst/>
              <a:gdLst/>
              <a:ahLst/>
              <a:cxnLst/>
              <a:rect l="l" t="t" r="r" b="b"/>
              <a:pathLst>
                <a:path w="3528060" h="7620000">
                  <a:moveTo>
                    <a:pt x="1767840" y="0"/>
                  </a:moveTo>
                  <a:cubicBezTo>
                    <a:pt x="2139950" y="0"/>
                    <a:pt x="2440940" y="300990"/>
                    <a:pt x="2440940" y="673100"/>
                  </a:cubicBezTo>
                  <a:cubicBezTo>
                    <a:pt x="2440940" y="1045210"/>
                    <a:pt x="2139950" y="1346200"/>
                    <a:pt x="1767840" y="1346200"/>
                  </a:cubicBezTo>
                  <a:cubicBezTo>
                    <a:pt x="1395730" y="1346200"/>
                    <a:pt x="1094740" y="1045210"/>
                    <a:pt x="1094740" y="673100"/>
                  </a:cubicBezTo>
                  <a:cubicBezTo>
                    <a:pt x="1093470" y="300990"/>
                    <a:pt x="1395730" y="0"/>
                    <a:pt x="1767840" y="0"/>
                  </a:cubicBezTo>
                  <a:close/>
                  <a:moveTo>
                    <a:pt x="3482340" y="3826510"/>
                  </a:moveTo>
                  <a:lnTo>
                    <a:pt x="2948940" y="2167890"/>
                  </a:lnTo>
                  <a:cubicBezTo>
                    <a:pt x="2945130" y="2156460"/>
                    <a:pt x="2940050" y="2146300"/>
                    <a:pt x="2934970" y="2136140"/>
                  </a:cubicBezTo>
                  <a:cubicBezTo>
                    <a:pt x="2722880" y="1597660"/>
                    <a:pt x="2249170" y="1471930"/>
                    <a:pt x="2082800" y="1471930"/>
                  </a:cubicBezTo>
                  <a:lnTo>
                    <a:pt x="1445260" y="1471930"/>
                  </a:lnTo>
                  <a:cubicBezTo>
                    <a:pt x="1277620" y="1471930"/>
                    <a:pt x="805180" y="1598930"/>
                    <a:pt x="593090" y="2136140"/>
                  </a:cubicBezTo>
                  <a:cubicBezTo>
                    <a:pt x="588010" y="2146300"/>
                    <a:pt x="582930" y="2156460"/>
                    <a:pt x="579120" y="2167890"/>
                  </a:cubicBezTo>
                  <a:lnTo>
                    <a:pt x="45720" y="3826510"/>
                  </a:lnTo>
                  <a:cubicBezTo>
                    <a:pt x="0" y="3964940"/>
                    <a:pt x="74930" y="4114800"/>
                    <a:pt x="214630" y="4160520"/>
                  </a:cubicBezTo>
                  <a:cubicBezTo>
                    <a:pt x="353060" y="4206240"/>
                    <a:pt x="502920" y="4131310"/>
                    <a:pt x="548640" y="3991610"/>
                  </a:cubicBezTo>
                  <a:lnTo>
                    <a:pt x="1062990" y="2393950"/>
                  </a:lnTo>
                  <a:lnTo>
                    <a:pt x="1183640" y="2393950"/>
                  </a:lnTo>
                  <a:lnTo>
                    <a:pt x="303530" y="5134610"/>
                  </a:lnTo>
                  <a:lnTo>
                    <a:pt x="1019810" y="5134610"/>
                  </a:lnTo>
                  <a:lnTo>
                    <a:pt x="1019810" y="7306310"/>
                  </a:lnTo>
                  <a:cubicBezTo>
                    <a:pt x="1019810" y="7479030"/>
                    <a:pt x="1159510" y="7620000"/>
                    <a:pt x="1333500" y="7620000"/>
                  </a:cubicBezTo>
                  <a:cubicBezTo>
                    <a:pt x="1506220" y="7620000"/>
                    <a:pt x="1647190" y="7480300"/>
                    <a:pt x="1647190" y="7306310"/>
                  </a:cubicBezTo>
                  <a:lnTo>
                    <a:pt x="1647190" y="5134610"/>
                  </a:lnTo>
                  <a:lnTo>
                    <a:pt x="1880870" y="5134610"/>
                  </a:lnTo>
                  <a:lnTo>
                    <a:pt x="1880870" y="7306310"/>
                  </a:lnTo>
                  <a:cubicBezTo>
                    <a:pt x="1880870" y="7479030"/>
                    <a:pt x="2020570" y="7620000"/>
                    <a:pt x="2194560" y="7620000"/>
                  </a:cubicBezTo>
                  <a:cubicBezTo>
                    <a:pt x="2367280" y="7620000"/>
                    <a:pt x="2508250" y="7480300"/>
                    <a:pt x="2508250" y="7306310"/>
                  </a:cubicBezTo>
                  <a:lnTo>
                    <a:pt x="2508250" y="5134610"/>
                  </a:lnTo>
                  <a:lnTo>
                    <a:pt x="3224530" y="5134610"/>
                  </a:lnTo>
                  <a:lnTo>
                    <a:pt x="2346960" y="2393950"/>
                  </a:lnTo>
                  <a:lnTo>
                    <a:pt x="2467610" y="2393950"/>
                  </a:lnTo>
                  <a:lnTo>
                    <a:pt x="2981960" y="3991610"/>
                  </a:lnTo>
                  <a:cubicBezTo>
                    <a:pt x="3027680" y="4130040"/>
                    <a:pt x="3177540" y="4206240"/>
                    <a:pt x="3315970" y="4160520"/>
                  </a:cubicBezTo>
                  <a:cubicBezTo>
                    <a:pt x="3453130" y="4116070"/>
                    <a:pt x="3528060" y="3964940"/>
                    <a:pt x="3482340" y="3826510"/>
                  </a:cubicBezTo>
                  <a:close/>
                </a:path>
              </a:pathLst>
            </a:custGeom>
            <a:solidFill>
              <a:srgbClr val="A1ACAD"/>
            </a:solidFill>
          </p:spPr>
        </p:sp>
      </p:grpSp>
      <p:pic>
        <p:nvPicPr>
          <p:cNvPr id="34" name="Picture 34"/>
          <p:cNvPicPr>
            <a:picLocks noChangeAspect="1"/>
          </p:cNvPicPr>
          <p:nvPr/>
        </p:nvPicPr>
        <p:blipFill>
          <a:blip r:embed="rId2"/>
          <a:srcRect/>
          <a:stretch>
            <a:fillRect/>
          </a:stretch>
        </p:blipFill>
        <p:spPr>
          <a:xfrm>
            <a:off x="2597120" y="1124890"/>
            <a:ext cx="822008" cy="1988729"/>
          </a:xfrm>
          <a:prstGeom prst="rect">
            <a:avLst/>
          </a:prstGeom>
        </p:spPr>
      </p:pic>
      <p:pic>
        <p:nvPicPr>
          <p:cNvPr id="35" name="Picture 35"/>
          <p:cNvPicPr>
            <a:picLocks noChangeAspect="1"/>
          </p:cNvPicPr>
          <p:nvPr/>
        </p:nvPicPr>
        <p:blipFill>
          <a:blip r:embed="rId3"/>
          <a:srcRect/>
          <a:stretch>
            <a:fillRect/>
          </a:stretch>
        </p:blipFill>
        <p:spPr>
          <a:xfrm>
            <a:off x="1134070" y="3405259"/>
            <a:ext cx="822008" cy="1988729"/>
          </a:xfrm>
          <a:prstGeom prst="rect">
            <a:avLst/>
          </a:prstGeom>
        </p:spPr>
      </p:pic>
      <p:pic>
        <p:nvPicPr>
          <p:cNvPr id="36" name="Picture 36"/>
          <p:cNvPicPr>
            <a:picLocks noChangeAspect="1"/>
          </p:cNvPicPr>
          <p:nvPr/>
        </p:nvPicPr>
        <p:blipFill>
          <a:blip r:embed="rId2"/>
          <a:srcRect/>
          <a:stretch>
            <a:fillRect/>
          </a:stretch>
        </p:blipFill>
        <p:spPr>
          <a:xfrm>
            <a:off x="5466223" y="1124890"/>
            <a:ext cx="822008" cy="1988729"/>
          </a:xfrm>
          <a:prstGeom prst="rect">
            <a:avLst/>
          </a:prstGeom>
        </p:spPr>
      </p:pic>
      <p:pic>
        <p:nvPicPr>
          <p:cNvPr id="37" name="Picture 37"/>
          <p:cNvPicPr>
            <a:picLocks noChangeAspect="1"/>
          </p:cNvPicPr>
          <p:nvPr/>
        </p:nvPicPr>
        <p:blipFill>
          <a:blip r:embed="rId4"/>
          <a:srcRect/>
          <a:stretch>
            <a:fillRect/>
          </a:stretch>
        </p:blipFill>
        <p:spPr>
          <a:xfrm>
            <a:off x="4084921" y="3429202"/>
            <a:ext cx="822008" cy="1988729"/>
          </a:xfrm>
          <a:prstGeom prst="rect">
            <a:avLst/>
          </a:prstGeom>
        </p:spPr>
      </p:pic>
      <p:pic>
        <p:nvPicPr>
          <p:cNvPr id="38" name="Picture 38"/>
          <p:cNvPicPr>
            <a:picLocks noChangeAspect="1"/>
          </p:cNvPicPr>
          <p:nvPr/>
        </p:nvPicPr>
        <p:blipFill>
          <a:blip r:embed="rId4"/>
          <a:srcRect/>
          <a:stretch>
            <a:fillRect/>
          </a:stretch>
        </p:blipFill>
        <p:spPr>
          <a:xfrm>
            <a:off x="7066868" y="3358322"/>
            <a:ext cx="822008" cy="1988729"/>
          </a:xfrm>
          <a:prstGeom prst="rect">
            <a:avLst/>
          </a:prstGeom>
        </p:spPr>
      </p:pic>
      <p:pic>
        <p:nvPicPr>
          <p:cNvPr id="39" name="Picture 39"/>
          <p:cNvPicPr>
            <a:picLocks noChangeAspect="1"/>
          </p:cNvPicPr>
          <p:nvPr/>
        </p:nvPicPr>
        <p:blipFill>
          <a:blip r:embed="rId3"/>
          <a:srcRect r="50965"/>
          <a:stretch>
            <a:fillRect/>
          </a:stretch>
        </p:blipFill>
        <p:spPr>
          <a:xfrm>
            <a:off x="4084921" y="3429202"/>
            <a:ext cx="403067" cy="198872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2413" y="393981"/>
            <a:ext cx="16493565" cy="1649004"/>
            <a:chOff x="0" y="0"/>
            <a:chExt cx="21991421" cy="2198672"/>
          </a:xfrm>
        </p:grpSpPr>
        <p:sp>
          <p:nvSpPr>
            <p:cNvPr id="3" name="TextBox 3"/>
            <p:cNvSpPr txBox="1"/>
            <p:nvPr/>
          </p:nvSpPr>
          <p:spPr>
            <a:xfrm>
              <a:off x="0" y="-190500"/>
              <a:ext cx="21991421" cy="1400435"/>
            </a:xfrm>
            <a:prstGeom prst="rect">
              <a:avLst/>
            </a:prstGeom>
          </p:spPr>
          <p:txBody>
            <a:bodyPr lIns="0" tIns="0" rIns="0" bIns="0" rtlCol="0" anchor="t">
              <a:spAutoFit/>
            </a:bodyPr>
            <a:lstStyle/>
            <a:p>
              <a:pPr algn="ctr">
                <a:lnSpc>
                  <a:spcPts val="9196"/>
                </a:lnSpc>
              </a:pPr>
              <a:r>
                <a:rPr lang="en-US" sz="6050" spc="1028">
                  <a:solidFill>
                    <a:srgbClr val="D2691E"/>
                  </a:solidFill>
                  <a:latin typeface="Lato"/>
                </a:rPr>
                <a:t>BRUEGEL STAAT VOOR</a:t>
              </a:r>
            </a:p>
          </p:txBody>
        </p:sp>
        <p:sp>
          <p:nvSpPr>
            <p:cNvPr id="4" name="TextBox 4"/>
            <p:cNvSpPr txBox="1"/>
            <p:nvPr/>
          </p:nvSpPr>
          <p:spPr>
            <a:xfrm>
              <a:off x="0" y="1347696"/>
              <a:ext cx="21991421" cy="850976"/>
            </a:xfrm>
            <a:prstGeom prst="rect">
              <a:avLst/>
            </a:prstGeom>
          </p:spPr>
          <p:txBody>
            <a:bodyPr lIns="0" tIns="0" rIns="0" bIns="0" rtlCol="0" anchor="t">
              <a:spAutoFit/>
            </a:bodyPr>
            <a:lstStyle/>
            <a:p>
              <a:pPr algn="ctr">
                <a:lnSpc>
                  <a:spcPts val="5459"/>
                </a:lnSpc>
              </a:pPr>
              <a:r>
                <a:rPr lang="en-US" sz="3591" spc="71">
                  <a:solidFill>
                    <a:srgbClr val="8F8F8F"/>
                  </a:solidFill>
                  <a:latin typeface="Arimo"/>
                </a:rPr>
                <a:t>Wat verbinden we het meest met de schilder?</a:t>
              </a:r>
            </a:p>
          </p:txBody>
        </p:sp>
      </p:grpSp>
      <p:grpSp>
        <p:nvGrpSpPr>
          <p:cNvPr id="5" name="Group 5"/>
          <p:cNvGrpSpPr/>
          <p:nvPr/>
        </p:nvGrpSpPr>
        <p:grpSpPr>
          <a:xfrm>
            <a:off x="882021" y="2464984"/>
            <a:ext cx="14775085" cy="7428035"/>
            <a:chOff x="0" y="0"/>
            <a:chExt cx="19700114" cy="9904047"/>
          </a:xfrm>
        </p:grpSpPr>
        <p:grpSp>
          <p:nvGrpSpPr>
            <p:cNvPr id="6" name="Group 6"/>
            <p:cNvGrpSpPr>
              <a:grpSpLocks noChangeAspect="1"/>
            </p:cNvGrpSpPr>
            <p:nvPr/>
          </p:nvGrpSpPr>
          <p:grpSpPr>
            <a:xfrm>
              <a:off x="3638358" y="0"/>
              <a:ext cx="15487331" cy="9302770"/>
              <a:chOff x="0" y="0"/>
              <a:chExt cx="6037134" cy="3626323"/>
            </a:xfrm>
          </p:grpSpPr>
          <p:sp>
            <p:nvSpPr>
              <p:cNvPr id="7" name="Freeform 7"/>
              <p:cNvSpPr/>
              <p:nvPr/>
            </p:nvSpPr>
            <p:spPr>
              <a:xfrm>
                <a:off x="-6350" y="0"/>
                <a:ext cx="6049834" cy="3626323"/>
              </a:xfrm>
              <a:custGeom>
                <a:avLst/>
                <a:gdLst/>
                <a:ahLst/>
                <a:cxnLst/>
                <a:rect l="l" t="t" r="r" b="b"/>
                <a:pathLst>
                  <a:path w="6049834" h="3626323">
                    <a:moveTo>
                      <a:pt x="0" y="0"/>
                    </a:moveTo>
                    <a:lnTo>
                      <a:pt x="12700" y="0"/>
                    </a:lnTo>
                    <a:lnTo>
                      <a:pt x="12700" y="3626323"/>
                    </a:lnTo>
                    <a:lnTo>
                      <a:pt x="0" y="3626323"/>
                    </a:lnTo>
                    <a:close/>
                    <a:moveTo>
                      <a:pt x="1509283" y="0"/>
                    </a:moveTo>
                    <a:lnTo>
                      <a:pt x="1521983" y="0"/>
                    </a:lnTo>
                    <a:lnTo>
                      <a:pt x="1521983" y="3626323"/>
                    </a:lnTo>
                    <a:lnTo>
                      <a:pt x="1509283" y="3626323"/>
                    </a:lnTo>
                    <a:close/>
                    <a:moveTo>
                      <a:pt x="3018567" y="0"/>
                    </a:moveTo>
                    <a:lnTo>
                      <a:pt x="3031267" y="0"/>
                    </a:lnTo>
                    <a:lnTo>
                      <a:pt x="3031267" y="3626323"/>
                    </a:lnTo>
                    <a:lnTo>
                      <a:pt x="3018567" y="3626323"/>
                    </a:lnTo>
                    <a:close/>
                    <a:moveTo>
                      <a:pt x="4527850" y="0"/>
                    </a:moveTo>
                    <a:lnTo>
                      <a:pt x="4540550" y="0"/>
                    </a:lnTo>
                    <a:lnTo>
                      <a:pt x="4540550" y="3626323"/>
                    </a:lnTo>
                    <a:lnTo>
                      <a:pt x="4527850" y="3626323"/>
                    </a:lnTo>
                    <a:close/>
                    <a:moveTo>
                      <a:pt x="6037134" y="0"/>
                    </a:moveTo>
                    <a:lnTo>
                      <a:pt x="6049834" y="0"/>
                    </a:lnTo>
                    <a:lnTo>
                      <a:pt x="6049834" y="3626323"/>
                    </a:lnTo>
                    <a:lnTo>
                      <a:pt x="6037134" y="3626323"/>
                    </a:lnTo>
                    <a:close/>
                  </a:path>
                </a:pathLst>
              </a:custGeom>
              <a:solidFill>
                <a:srgbClr val="222222">
                  <a:alpha val="24705"/>
                </a:srgbClr>
              </a:solidFill>
            </p:spPr>
          </p:sp>
        </p:grpSp>
        <p:sp>
          <p:nvSpPr>
            <p:cNvPr id="8" name="TextBox 8"/>
            <p:cNvSpPr txBox="1"/>
            <p:nvPr/>
          </p:nvSpPr>
          <p:spPr>
            <a:xfrm>
              <a:off x="3221947" y="9236095"/>
              <a:ext cx="832823" cy="667952"/>
            </a:xfrm>
            <a:prstGeom prst="rect">
              <a:avLst/>
            </a:prstGeom>
          </p:spPr>
          <p:txBody>
            <a:bodyPr lIns="0" tIns="0" rIns="0" bIns="0" rtlCol="0" anchor="t">
              <a:spAutoFit/>
            </a:bodyPr>
            <a:lstStyle/>
            <a:p>
              <a:pPr algn="ctr">
                <a:lnSpc>
                  <a:spcPts val="4235"/>
                </a:lnSpc>
              </a:pPr>
              <a:r>
                <a:rPr lang="en-US" sz="3025">
                  <a:solidFill>
                    <a:srgbClr val="8F8F8F"/>
                  </a:solidFill>
                  <a:latin typeface="Montserrat Light"/>
                </a:rPr>
                <a:t>0%</a:t>
              </a:r>
            </a:p>
          </p:txBody>
        </p:sp>
        <p:sp>
          <p:nvSpPr>
            <p:cNvPr id="9" name="TextBox 9"/>
            <p:cNvSpPr txBox="1"/>
            <p:nvPr/>
          </p:nvSpPr>
          <p:spPr>
            <a:xfrm>
              <a:off x="6944930" y="9236095"/>
              <a:ext cx="1130522" cy="667952"/>
            </a:xfrm>
            <a:prstGeom prst="rect">
              <a:avLst/>
            </a:prstGeom>
          </p:spPr>
          <p:txBody>
            <a:bodyPr lIns="0" tIns="0" rIns="0" bIns="0" rtlCol="0" anchor="t">
              <a:spAutoFit/>
            </a:bodyPr>
            <a:lstStyle/>
            <a:p>
              <a:pPr algn="ctr">
                <a:lnSpc>
                  <a:spcPts val="4235"/>
                </a:lnSpc>
              </a:pPr>
              <a:r>
                <a:rPr lang="en-US" sz="3025">
                  <a:solidFill>
                    <a:srgbClr val="8F8F8F"/>
                  </a:solidFill>
                  <a:latin typeface="Montserrat Light"/>
                </a:rPr>
                <a:t>20%</a:t>
              </a:r>
            </a:p>
          </p:txBody>
        </p:sp>
        <p:sp>
          <p:nvSpPr>
            <p:cNvPr id="10" name="TextBox 10"/>
            <p:cNvSpPr txBox="1"/>
            <p:nvPr/>
          </p:nvSpPr>
          <p:spPr>
            <a:xfrm>
              <a:off x="10817781" y="9236095"/>
              <a:ext cx="1128486" cy="667952"/>
            </a:xfrm>
            <a:prstGeom prst="rect">
              <a:avLst/>
            </a:prstGeom>
          </p:spPr>
          <p:txBody>
            <a:bodyPr lIns="0" tIns="0" rIns="0" bIns="0" rtlCol="0" anchor="t">
              <a:spAutoFit/>
            </a:bodyPr>
            <a:lstStyle/>
            <a:p>
              <a:pPr algn="ctr">
                <a:lnSpc>
                  <a:spcPts val="4235"/>
                </a:lnSpc>
              </a:pPr>
              <a:r>
                <a:rPr lang="en-US" sz="3025">
                  <a:solidFill>
                    <a:srgbClr val="8F8F8F"/>
                  </a:solidFill>
                  <a:latin typeface="Montserrat Light"/>
                </a:rPr>
                <a:t>40%</a:t>
              </a:r>
            </a:p>
          </p:txBody>
        </p:sp>
        <p:sp>
          <p:nvSpPr>
            <p:cNvPr id="11" name="TextBox 11"/>
            <p:cNvSpPr txBox="1"/>
            <p:nvPr/>
          </p:nvSpPr>
          <p:spPr>
            <a:xfrm>
              <a:off x="14682691" y="9236095"/>
              <a:ext cx="1142332" cy="667952"/>
            </a:xfrm>
            <a:prstGeom prst="rect">
              <a:avLst/>
            </a:prstGeom>
          </p:spPr>
          <p:txBody>
            <a:bodyPr lIns="0" tIns="0" rIns="0" bIns="0" rtlCol="0" anchor="t">
              <a:spAutoFit/>
            </a:bodyPr>
            <a:lstStyle/>
            <a:p>
              <a:pPr algn="ctr">
                <a:lnSpc>
                  <a:spcPts val="4235"/>
                </a:lnSpc>
              </a:pPr>
              <a:r>
                <a:rPr lang="en-US" sz="3025">
                  <a:solidFill>
                    <a:srgbClr val="8F8F8F"/>
                  </a:solidFill>
                  <a:latin typeface="Montserrat Light"/>
                </a:rPr>
                <a:t>60%</a:t>
              </a:r>
            </a:p>
          </p:txBody>
        </p:sp>
        <p:sp>
          <p:nvSpPr>
            <p:cNvPr id="12" name="TextBox 12"/>
            <p:cNvSpPr txBox="1"/>
            <p:nvPr/>
          </p:nvSpPr>
          <p:spPr>
            <a:xfrm>
              <a:off x="18551266" y="9236095"/>
              <a:ext cx="1148848" cy="667952"/>
            </a:xfrm>
            <a:prstGeom prst="rect">
              <a:avLst/>
            </a:prstGeom>
          </p:spPr>
          <p:txBody>
            <a:bodyPr lIns="0" tIns="0" rIns="0" bIns="0" rtlCol="0" anchor="t">
              <a:spAutoFit/>
            </a:bodyPr>
            <a:lstStyle/>
            <a:p>
              <a:pPr algn="ctr">
                <a:lnSpc>
                  <a:spcPts val="4235"/>
                </a:lnSpc>
              </a:pPr>
              <a:r>
                <a:rPr lang="en-US" sz="3025">
                  <a:solidFill>
                    <a:srgbClr val="8F8F8F"/>
                  </a:solidFill>
                  <a:latin typeface="Montserrat Light"/>
                </a:rPr>
                <a:t>80%</a:t>
              </a:r>
            </a:p>
          </p:txBody>
        </p:sp>
        <p:sp>
          <p:nvSpPr>
            <p:cNvPr id="13" name="TextBox 13"/>
            <p:cNvSpPr txBox="1"/>
            <p:nvPr/>
          </p:nvSpPr>
          <p:spPr>
            <a:xfrm>
              <a:off x="1685602" y="185038"/>
              <a:ext cx="1952757" cy="667952"/>
            </a:xfrm>
            <a:prstGeom prst="rect">
              <a:avLst/>
            </a:prstGeom>
          </p:spPr>
          <p:txBody>
            <a:bodyPr lIns="0" tIns="0" rIns="0" bIns="0" rtlCol="0" anchor="t">
              <a:spAutoFit/>
            </a:bodyPr>
            <a:lstStyle/>
            <a:p>
              <a:pPr algn="r">
                <a:lnSpc>
                  <a:spcPts val="4235"/>
                </a:lnSpc>
              </a:pPr>
              <a:r>
                <a:rPr lang="en-US" sz="3025">
                  <a:solidFill>
                    <a:srgbClr val="8F8F8F"/>
                  </a:solidFill>
                  <a:latin typeface="Montserrat Light"/>
                </a:rPr>
                <a:t>Boeren </a:t>
              </a:r>
            </a:p>
          </p:txBody>
        </p:sp>
        <p:sp>
          <p:nvSpPr>
            <p:cNvPr id="14" name="TextBox 14"/>
            <p:cNvSpPr txBox="1"/>
            <p:nvPr/>
          </p:nvSpPr>
          <p:spPr>
            <a:xfrm>
              <a:off x="248014" y="1356191"/>
              <a:ext cx="3390344" cy="667952"/>
            </a:xfrm>
            <a:prstGeom prst="rect">
              <a:avLst/>
            </a:prstGeom>
          </p:spPr>
          <p:txBody>
            <a:bodyPr lIns="0" tIns="0" rIns="0" bIns="0" rtlCol="0" anchor="t">
              <a:spAutoFit/>
            </a:bodyPr>
            <a:lstStyle/>
            <a:p>
              <a:pPr algn="r">
                <a:lnSpc>
                  <a:spcPts val="4235"/>
                </a:lnSpc>
              </a:pPr>
              <a:r>
                <a:rPr lang="en-US" sz="3025">
                  <a:solidFill>
                    <a:srgbClr val="8F8F8F"/>
                  </a:solidFill>
                  <a:latin typeface="Montserrat Light"/>
                </a:rPr>
                <a:t>Pajottenland </a:t>
              </a:r>
            </a:p>
          </p:txBody>
        </p:sp>
        <p:sp>
          <p:nvSpPr>
            <p:cNvPr id="15" name="TextBox 15"/>
            <p:cNvSpPr txBox="1"/>
            <p:nvPr/>
          </p:nvSpPr>
          <p:spPr>
            <a:xfrm>
              <a:off x="395438" y="2527343"/>
              <a:ext cx="3242920" cy="667952"/>
            </a:xfrm>
            <a:prstGeom prst="rect">
              <a:avLst/>
            </a:prstGeom>
          </p:spPr>
          <p:txBody>
            <a:bodyPr lIns="0" tIns="0" rIns="0" bIns="0" rtlCol="0" anchor="t">
              <a:spAutoFit/>
            </a:bodyPr>
            <a:lstStyle/>
            <a:p>
              <a:pPr algn="r">
                <a:lnSpc>
                  <a:spcPts val="4235"/>
                </a:lnSpc>
              </a:pPr>
              <a:r>
                <a:rPr lang="en-US" sz="3025">
                  <a:solidFill>
                    <a:srgbClr val="8F8F8F"/>
                  </a:solidFill>
                  <a:latin typeface="Montserrat Light"/>
                </a:rPr>
                <a:t>Volkse leven </a:t>
              </a:r>
            </a:p>
          </p:txBody>
        </p:sp>
        <p:sp>
          <p:nvSpPr>
            <p:cNvPr id="16" name="TextBox 16"/>
            <p:cNvSpPr txBox="1"/>
            <p:nvPr/>
          </p:nvSpPr>
          <p:spPr>
            <a:xfrm>
              <a:off x="1538178" y="3698495"/>
              <a:ext cx="2100181" cy="667952"/>
            </a:xfrm>
            <a:prstGeom prst="rect">
              <a:avLst/>
            </a:prstGeom>
          </p:spPr>
          <p:txBody>
            <a:bodyPr lIns="0" tIns="0" rIns="0" bIns="0" rtlCol="0" anchor="t">
              <a:spAutoFit/>
            </a:bodyPr>
            <a:lstStyle/>
            <a:p>
              <a:pPr algn="r">
                <a:lnSpc>
                  <a:spcPts val="4235"/>
                </a:lnSpc>
              </a:pPr>
              <a:r>
                <a:rPr lang="en-US" sz="3025">
                  <a:solidFill>
                    <a:srgbClr val="8F8F8F"/>
                  </a:solidFill>
                  <a:latin typeface="Montserrat Light"/>
                </a:rPr>
                <a:t>Feesten </a:t>
              </a:r>
            </a:p>
          </p:txBody>
        </p:sp>
        <p:sp>
          <p:nvSpPr>
            <p:cNvPr id="17" name="TextBox 17"/>
            <p:cNvSpPr txBox="1"/>
            <p:nvPr/>
          </p:nvSpPr>
          <p:spPr>
            <a:xfrm>
              <a:off x="941966" y="4869647"/>
              <a:ext cx="2696393" cy="667952"/>
            </a:xfrm>
            <a:prstGeom prst="rect">
              <a:avLst/>
            </a:prstGeom>
          </p:spPr>
          <p:txBody>
            <a:bodyPr lIns="0" tIns="0" rIns="0" bIns="0" rtlCol="0" anchor="t">
              <a:spAutoFit/>
            </a:bodyPr>
            <a:lstStyle/>
            <a:p>
              <a:pPr algn="r">
                <a:lnSpc>
                  <a:spcPts val="4235"/>
                </a:lnSpc>
              </a:pPr>
              <a:r>
                <a:rPr lang="en-US" sz="3025">
                  <a:solidFill>
                    <a:srgbClr val="8F8F8F"/>
                  </a:solidFill>
                  <a:latin typeface="Montserrat Light"/>
                </a:rPr>
                <a:t>Landelijke </a:t>
              </a:r>
            </a:p>
          </p:txBody>
        </p:sp>
        <p:sp>
          <p:nvSpPr>
            <p:cNvPr id="18" name="TextBox 18"/>
            <p:cNvSpPr txBox="1"/>
            <p:nvPr/>
          </p:nvSpPr>
          <p:spPr>
            <a:xfrm>
              <a:off x="1355730" y="6040800"/>
              <a:ext cx="2282628" cy="667952"/>
            </a:xfrm>
            <a:prstGeom prst="rect">
              <a:avLst/>
            </a:prstGeom>
          </p:spPr>
          <p:txBody>
            <a:bodyPr lIns="0" tIns="0" rIns="0" bIns="0" rtlCol="0" anchor="t">
              <a:spAutoFit/>
            </a:bodyPr>
            <a:lstStyle/>
            <a:p>
              <a:pPr algn="r">
                <a:lnSpc>
                  <a:spcPts val="4235"/>
                </a:lnSpc>
              </a:pPr>
              <a:r>
                <a:rPr lang="en-US" sz="3025">
                  <a:solidFill>
                    <a:srgbClr val="8F8F8F"/>
                  </a:solidFill>
                  <a:latin typeface="Montserrat Light"/>
                </a:rPr>
                <a:t>Vlaamse </a:t>
              </a:r>
            </a:p>
          </p:txBody>
        </p:sp>
        <p:sp>
          <p:nvSpPr>
            <p:cNvPr id="19" name="TextBox 19"/>
            <p:cNvSpPr txBox="1"/>
            <p:nvPr/>
          </p:nvSpPr>
          <p:spPr>
            <a:xfrm>
              <a:off x="0" y="7211952"/>
              <a:ext cx="3638358" cy="667952"/>
            </a:xfrm>
            <a:prstGeom prst="rect">
              <a:avLst/>
            </a:prstGeom>
          </p:spPr>
          <p:txBody>
            <a:bodyPr lIns="0" tIns="0" rIns="0" bIns="0" rtlCol="0" anchor="t">
              <a:spAutoFit/>
            </a:bodyPr>
            <a:lstStyle/>
            <a:p>
              <a:pPr algn="r">
                <a:lnSpc>
                  <a:spcPts val="4235"/>
                </a:lnSpc>
              </a:pPr>
              <a:r>
                <a:rPr lang="en-US" sz="3025">
                  <a:solidFill>
                    <a:srgbClr val="8F8F8F"/>
                  </a:solidFill>
                  <a:latin typeface="Montserrat Light"/>
                </a:rPr>
                <a:t>Meesterschap </a:t>
              </a:r>
            </a:p>
          </p:txBody>
        </p:sp>
        <p:sp>
          <p:nvSpPr>
            <p:cNvPr id="20" name="TextBox 20"/>
            <p:cNvSpPr txBox="1"/>
            <p:nvPr/>
          </p:nvSpPr>
          <p:spPr>
            <a:xfrm>
              <a:off x="2094479" y="8383104"/>
              <a:ext cx="1543879" cy="667952"/>
            </a:xfrm>
            <a:prstGeom prst="rect">
              <a:avLst/>
            </a:prstGeom>
          </p:spPr>
          <p:txBody>
            <a:bodyPr lIns="0" tIns="0" rIns="0" bIns="0" rtlCol="0" anchor="t">
              <a:spAutoFit/>
            </a:bodyPr>
            <a:lstStyle/>
            <a:p>
              <a:pPr algn="r">
                <a:lnSpc>
                  <a:spcPts val="4235"/>
                </a:lnSpc>
              </a:pPr>
              <a:r>
                <a:rPr lang="en-US" sz="3025">
                  <a:solidFill>
                    <a:srgbClr val="8F8F8F"/>
                  </a:solidFill>
                  <a:latin typeface="Montserrat Light"/>
                </a:rPr>
                <a:t>           </a:t>
              </a:r>
            </a:p>
          </p:txBody>
        </p:sp>
        <p:grpSp>
          <p:nvGrpSpPr>
            <p:cNvPr id="21" name="Group 21"/>
            <p:cNvGrpSpPr>
              <a:grpSpLocks noChangeAspect="1"/>
            </p:cNvGrpSpPr>
            <p:nvPr/>
          </p:nvGrpSpPr>
          <p:grpSpPr>
            <a:xfrm>
              <a:off x="3638358" y="0"/>
              <a:ext cx="15487331" cy="9302770"/>
              <a:chOff x="0" y="0"/>
              <a:chExt cx="6037134" cy="3626323"/>
            </a:xfrm>
          </p:grpSpPr>
          <p:sp>
            <p:nvSpPr>
              <p:cNvPr id="22" name="Freeform 22"/>
              <p:cNvSpPr/>
              <p:nvPr/>
            </p:nvSpPr>
            <p:spPr>
              <a:xfrm>
                <a:off x="0" y="0"/>
                <a:ext cx="5968019" cy="430626"/>
              </a:xfrm>
              <a:custGeom>
                <a:avLst/>
                <a:gdLst/>
                <a:ahLst/>
                <a:cxnLst/>
                <a:rect l="l" t="t" r="r" b="b"/>
                <a:pathLst>
                  <a:path w="5968019" h="430626">
                    <a:moveTo>
                      <a:pt x="0" y="0"/>
                    </a:moveTo>
                    <a:lnTo>
                      <a:pt x="5933570" y="0"/>
                    </a:lnTo>
                    <a:cubicBezTo>
                      <a:pt x="5952596" y="0"/>
                      <a:pt x="5968019" y="15424"/>
                      <a:pt x="5968019" y="34450"/>
                    </a:cubicBezTo>
                    <a:lnTo>
                      <a:pt x="5968019" y="396176"/>
                    </a:lnTo>
                    <a:cubicBezTo>
                      <a:pt x="5968019" y="415202"/>
                      <a:pt x="5952596" y="430626"/>
                      <a:pt x="5933570" y="430626"/>
                    </a:cubicBezTo>
                    <a:lnTo>
                      <a:pt x="0" y="430626"/>
                    </a:lnTo>
                    <a:close/>
                  </a:path>
                </a:pathLst>
              </a:custGeom>
              <a:solidFill>
                <a:srgbClr val="D2C3B7"/>
              </a:solidFill>
            </p:spPr>
          </p:sp>
          <p:sp>
            <p:nvSpPr>
              <p:cNvPr id="23" name="Freeform 23"/>
              <p:cNvSpPr/>
              <p:nvPr/>
            </p:nvSpPr>
            <p:spPr>
              <a:xfrm>
                <a:off x="0" y="456528"/>
                <a:ext cx="5892555" cy="430626"/>
              </a:xfrm>
              <a:custGeom>
                <a:avLst/>
                <a:gdLst/>
                <a:ahLst/>
                <a:cxnLst/>
                <a:rect l="l" t="t" r="r" b="b"/>
                <a:pathLst>
                  <a:path w="5892555" h="430626">
                    <a:moveTo>
                      <a:pt x="0" y="0"/>
                    </a:moveTo>
                    <a:lnTo>
                      <a:pt x="5858105" y="0"/>
                    </a:lnTo>
                    <a:cubicBezTo>
                      <a:pt x="5867242" y="0"/>
                      <a:pt x="5876005" y="3630"/>
                      <a:pt x="5882465" y="10090"/>
                    </a:cubicBezTo>
                    <a:cubicBezTo>
                      <a:pt x="5888926" y="16551"/>
                      <a:pt x="5892555" y="25313"/>
                      <a:pt x="5892555" y="34450"/>
                    </a:cubicBezTo>
                    <a:lnTo>
                      <a:pt x="5892555" y="396176"/>
                    </a:lnTo>
                    <a:cubicBezTo>
                      <a:pt x="5892555" y="405313"/>
                      <a:pt x="5888926" y="414075"/>
                      <a:pt x="5882465" y="420536"/>
                    </a:cubicBezTo>
                    <a:cubicBezTo>
                      <a:pt x="5876005" y="426996"/>
                      <a:pt x="5867242" y="430626"/>
                      <a:pt x="5858105" y="430626"/>
                    </a:cubicBezTo>
                    <a:lnTo>
                      <a:pt x="0" y="430626"/>
                    </a:lnTo>
                    <a:close/>
                  </a:path>
                </a:pathLst>
              </a:custGeom>
              <a:solidFill>
                <a:srgbClr val="D2C3B7"/>
              </a:solidFill>
            </p:spPr>
          </p:sp>
          <p:sp>
            <p:nvSpPr>
              <p:cNvPr id="24" name="Freeform 24"/>
              <p:cNvSpPr/>
              <p:nvPr/>
            </p:nvSpPr>
            <p:spPr>
              <a:xfrm>
                <a:off x="0" y="913056"/>
                <a:ext cx="5515235" cy="430626"/>
              </a:xfrm>
              <a:custGeom>
                <a:avLst/>
                <a:gdLst/>
                <a:ahLst/>
                <a:cxnLst/>
                <a:rect l="l" t="t" r="r" b="b"/>
                <a:pathLst>
                  <a:path w="5515235" h="430626">
                    <a:moveTo>
                      <a:pt x="0" y="0"/>
                    </a:moveTo>
                    <a:lnTo>
                      <a:pt x="5480784" y="0"/>
                    </a:lnTo>
                    <a:cubicBezTo>
                      <a:pt x="5489921" y="0"/>
                      <a:pt x="5498684" y="3630"/>
                      <a:pt x="5505145" y="10090"/>
                    </a:cubicBezTo>
                    <a:cubicBezTo>
                      <a:pt x="5511605" y="16551"/>
                      <a:pt x="5515235" y="25314"/>
                      <a:pt x="5515235" y="34450"/>
                    </a:cubicBezTo>
                    <a:lnTo>
                      <a:pt x="5515235" y="396176"/>
                    </a:lnTo>
                    <a:cubicBezTo>
                      <a:pt x="5515235" y="405313"/>
                      <a:pt x="5511605" y="414075"/>
                      <a:pt x="5505145" y="420536"/>
                    </a:cubicBezTo>
                    <a:cubicBezTo>
                      <a:pt x="5498684" y="426997"/>
                      <a:pt x="5489921" y="430626"/>
                      <a:pt x="5480784" y="430626"/>
                    </a:cubicBezTo>
                    <a:lnTo>
                      <a:pt x="0" y="430626"/>
                    </a:lnTo>
                    <a:close/>
                  </a:path>
                </a:pathLst>
              </a:custGeom>
              <a:solidFill>
                <a:srgbClr val="D2C3B7"/>
              </a:solidFill>
            </p:spPr>
          </p:sp>
          <p:sp>
            <p:nvSpPr>
              <p:cNvPr id="25" name="Freeform 25"/>
              <p:cNvSpPr/>
              <p:nvPr/>
            </p:nvSpPr>
            <p:spPr>
              <a:xfrm>
                <a:off x="0" y="1369585"/>
                <a:ext cx="5439770" cy="430626"/>
              </a:xfrm>
              <a:custGeom>
                <a:avLst/>
                <a:gdLst/>
                <a:ahLst/>
                <a:cxnLst/>
                <a:rect l="l" t="t" r="r" b="b"/>
                <a:pathLst>
                  <a:path w="5439770" h="430626">
                    <a:moveTo>
                      <a:pt x="0" y="0"/>
                    </a:moveTo>
                    <a:lnTo>
                      <a:pt x="5405320" y="0"/>
                    </a:lnTo>
                    <a:cubicBezTo>
                      <a:pt x="5424346" y="0"/>
                      <a:pt x="5439770" y="15423"/>
                      <a:pt x="5439770" y="34450"/>
                    </a:cubicBezTo>
                    <a:lnTo>
                      <a:pt x="5439770" y="396175"/>
                    </a:lnTo>
                    <a:cubicBezTo>
                      <a:pt x="5439770" y="415201"/>
                      <a:pt x="5424346" y="430625"/>
                      <a:pt x="5405320" y="430625"/>
                    </a:cubicBezTo>
                    <a:lnTo>
                      <a:pt x="0" y="430625"/>
                    </a:lnTo>
                    <a:close/>
                  </a:path>
                </a:pathLst>
              </a:custGeom>
              <a:solidFill>
                <a:srgbClr val="D2C3B7"/>
              </a:solidFill>
            </p:spPr>
          </p:sp>
          <p:sp>
            <p:nvSpPr>
              <p:cNvPr id="26" name="Freeform 26"/>
              <p:cNvSpPr/>
              <p:nvPr/>
            </p:nvSpPr>
            <p:spPr>
              <a:xfrm>
                <a:off x="0" y="1826113"/>
                <a:ext cx="4986985" cy="430626"/>
              </a:xfrm>
              <a:custGeom>
                <a:avLst/>
                <a:gdLst/>
                <a:ahLst/>
                <a:cxnLst/>
                <a:rect l="l" t="t" r="r" b="b"/>
                <a:pathLst>
                  <a:path w="4986985" h="430626">
                    <a:moveTo>
                      <a:pt x="0" y="0"/>
                    </a:moveTo>
                    <a:lnTo>
                      <a:pt x="4952535" y="0"/>
                    </a:lnTo>
                    <a:cubicBezTo>
                      <a:pt x="4971562" y="0"/>
                      <a:pt x="4986985" y="15424"/>
                      <a:pt x="4986985" y="34450"/>
                    </a:cubicBezTo>
                    <a:lnTo>
                      <a:pt x="4986985" y="396175"/>
                    </a:lnTo>
                    <a:cubicBezTo>
                      <a:pt x="4986985" y="415202"/>
                      <a:pt x="4971561" y="430625"/>
                      <a:pt x="4952535" y="430625"/>
                    </a:cubicBezTo>
                    <a:lnTo>
                      <a:pt x="0" y="430625"/>
                    </a:lnTo>
                    <a:close/>
                  </a:path>
                </a:pathLst>
              </a:custGeom>
              <a:solidFill>
                <a:srgbClr val="D2C3B7"/>
              </a:solidFill>
            </p:spPr>
          </p:sp>
          <p:sp>
            <p:nvSpPr>
              <p:cNvPr id="27" name="Freeform 27"/>
              <p:cNvSpPr/>
              <p:nvPr/>
            </p:nvSpPr>
            <p:spPr>
              <a:xfrm>
                <a:off x="0" y="2282641"/>
                <a:ext cx="4760593" cy="430626"/>
              </a:xfrm>
              <a:custGeom>
                <a:avLst/>
                <a:gdLst/>
                <a:ahLst/>
                <a:cxnLst/>
                <a:rect l="l" t="t" r="r" b="b"/>
                <a:pathLst>
                  <a:path w="4760593" h="430626">
                    <a:moveTo>
                      <a:pt x="0" y="0"/>
                    </a:moveTo>
                    <a:lnTo>
                      <a:pt x="4726143" y="0"/>
                    </a:lnTo>
                    <a:cubicBezTo>
                      <a:pt x="4745169" y="0"/>
                      <a:pt x="4760593" y="15424"/>
                      <a:pt x="4760593" y="34450"/>
                    </a:cubicBezTo>
                    <a:lnTo>
                      <a:pt x="4760593" y="396176"/>
                    </a:lnTo>
                    <a:cubicBezTo>
                      <a:pt x="4760593" y="415202"/>
                      <a:pt x="4745169" y="430625"/>
                      <a:pt x="4726143" y="430626"/>
                    </a:cubicBezTo>
                    <a:lnTo>
                      <a:pt x="0" y="430626"/>
                    </a:lnTo>
                    <a:close/>
                  </a:path>
                </a:pathLst>
              </a:custGeom>
              <a:solidFill>
                <a:srgbClr val="D2C3B7"/>
              </a:solidFill>
            </p:spPr>
          </p:sp>
          <p:sp>
            <p:nvSpPr>
              <p:cNvPr id="28" name="Freeform 28"/>
              <p:cNvSpPr/>
              <p:nvPr/>
            </p:nvSpPr>
            <p:spPr>
              <a:xfrm>
                <a:off x="0" y="2739169"/>
                <a:ext cx="4609664" cy="430626"/>
              </a:xfrm>
              <a:custGeom>
                <a:avLst/>
                <a:gdLst/>
                <a:ahLst/>
                <a:cxnLst/>
                <a:rect l="l" t="t" r="r" b="b"/>
                <a:pathLst>
                  <a:path w="4609664" h="430626">
                    <a:moveTo>
                      <a:pt x="0" y="0"/>
                    </a:moveTo>
                    <a:lnTo>
                      <a:pt x="4575215" y="0"/>
                    </a:lnTo>
                    <a:cubicBezTo>
                      <a:pt x="4594241" y="0"/>
                      <a:pt x="4609664" y="15424"/>
                      <a:pt x="4609664" y="34450"/>
                    </a:cubicBezTo>
                    <a:lnTo>
                      <a:pt x="4609664" y="396176"/>
                    </a:lnTo>
                    <a:cubicBezTo>
                      <a:pt x="4609664" y="415202"/>
                      <a:pt x="4594241" y="430626"/>
                      <a:pt x="4575215" y="430626"/>
                    </a:cubicBezTo>
                    <a:lnTo>
                      <a:pt x="0" y="430626"/>
                    </a:lnTo>
                    <a:close/>
                  </a:path>
                </a:pathLst>
              </a:custGeom>
              <a:solidFill>
                <a:srgbClr val="D2C3B7"/>
              </a:solidFill>
            </p:spPr>
          </p:sp>
          <p:sp>
            <p:nvSpPr>
              <p:cNvPr id="29" name="Freeform 29"/>
              <p:cNvSpPr/>
              <p:nvPr/>
            </p:nvSpPr>
            <p:spPr>
              <a:xfrm>
                <a:off x="0" y="0"/>
                <a:ext cx="0" cy="0"/>
              </a:xfrm>
              <a:custGeom>
                <a:avLst/>
                <a:gdLst/>
                <a:ahLst/>
                <a:cxnLst/>
                <a:rect l="l" t="t" r="r" b="b"/>
                <a:pathLst>
                  <a:path/>
                </a:pathLst>
              </a:custGeom>
              <a:solidFill>
                <a:srgbClr val="D2C3B7"/>
              </a:solidFill>
            </p:spPr>
          </p:sp>
        </p:gr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48C1C"/>
        </a:solidFill>
        <a:effectLst/>
      </p:bgPr>
    </p:bg>
    <p:spTree>
      <p:nvGrpSpPr>
        <p:cNvPr id="1" name=""/>
        <p:cNvGrpSpPr/>
        <p:nvPr/>
      </p:nvGrpSpPr>
      <p:grpSpPr>
        <a:xfrm>
          <a:off x="0" y="0"/>
          <a:ext cx="0" cy="0"/>
          <a:chOff x="0" y="0"/>
          <a:chExt cx="0" cy="0"/>
        </a:xfrm>
      </p:grpSpPr>
      <p:sp>
        <p:nvSpPr>
          <p:cNvPr id="2" name="TextBox 2"/>
          <p:cNvSpPr txBox="1"/>
          <p:nvPr/>
        </p:nvSpPr>
        <p:spPr>
          <a:xfrm>
            <a:off x="1487396" y="1567416"/>
            <a:ext cx="6546056" cy="409998"/>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Trocchi"/>
              </a:rPr>
              <a:t>Schilder van "het leven van Jan met de pet"</a:t>
            </a:r>
          </a:p>
        </p:txBody>
      </p:sp>
      <p:sp>
        <p:nvSpPr>
          <p:cNvPr id="3" name="TextBox 3"/>
          <p:cNvSpPr txBox="1"/>
          <p:nvPr/>
        </p:nvSpPr>
        <p:spPr>
          <a:xfrm>
            <a:off x="807174" y="3683847"/>
            <a:ext cx="16230600" cy="1459653"/>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Abril Fatface"/>
              </a:rPr>
              <a:t>Jeugdsentiment met "De boerenbruiloft" bij oma aan de muur. Iemand van bij ons.</a:t>
            </a:r>
          </a:p>
        </p:txBody>
      </p:sp>
      <p:sp>
        <p:nvSpPr>
          <p:cNvPr id="4" name="TextBox 4"/>
          <p:cNvSpPr txBox="1"/>
          <p:nvPr/>
        </p:nvSpPr>
        <p:spPr>
          <a:xfrm>
            <a:off x="11807355" y="8801691"/>
            <a:ext cx="4996260" cy="409998"/>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Trocchi"/>
              </a:rPr>
              <a:t>Eten, drinken, kunst en vermaak</a:t>
            </a:r>
          </a:p>
        </p:txBody>
      </p:sp>
      <p:sp>
        <p:nvSpPr>
          <p:cNvPr id="5" name="TextBox 5"/>
          <p:cNvSpPr txBox="1"/>
          <p:nvPr/>
        </p:nvSpPr>
        <p:spPr>
          <a:xfrm>
            <a:off x="796516" y="7350504"/>
            <a:ext cx="7236937" cy="1679998"/>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Trocchi"/>
              </a:rPr>
              <a:t>Als Vlaming is het eerste familiefeest dat je je kan herinneren een breugelmaaltijd met vlaai, fricandeau met kliekjes en rijstpap met bruine suiker.</a:t>
            </a:r>
          </a:p>
        </p:txBody>
      </p:sp>
      <p:sp>
        <p:nvSpPr>
          <p:cNvPr id="6" name="TextBox 6"/>
          <p:cNvSpPr txBox="1"/>
          <p:nvPr/>
        </p:nvSpPr>
        <p:spPr>
          <a:xfrm>
            <a:off x="11993690" y="1929789"/>
            <a:ext cx="5044085" cy="833332"/>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Trocchi"/>
              </a:rPr>
              <a:t>Hij geeft ons een beeld van het Pajotse landschap van weleer</a:t>
            </a:r>
          </a:p>
        </p:txBody>
      </p:sp>
      <p:sp>
        <p:nvSpPr>
          <p:cNvPr id="7" name="TextBox 7"/>
          <p:cNvSpPr txBox="1"/>
          <p:nvPr/>
        </p:nvSpPr>
        <p:spPr>
          <a:xfrm>
            <a:off x="8472424" y="6262001"/>
            <a:ext cx="7694472" cy="588098"/>
          </a:xfrm>
          <a:prstGeom prst="rect">
            <a:avLst/>
          </a:prstGeom>
        </p:spPr>
        <p:txBody>
          <a:bodyPr lIns="0" tIns="0" rIns="0" bIns="0" rtlCol="0" anchor="t">
            <a:spAutoFit/>
          </a:bodyPr>
          <a:lstStyle/>
          <a:p>
            <a:pPr algn="ctr">
              <a:lnSpc>
                <a:spcPts val="4623"/>
              </a:lnSpc>
              <a:spcBef>
                <a:spcPct val="0"/>
              </a:spcBef>
            </a:pPr>
            <a:r>
              <a:rPr lang="en-US" sz="3302">
                <a:solidFill>
                  <a:srgbClr val="FFFFFF"/>
                </a:solidFill>
                <a:latin typeface="Arimo"/>
              </a:rPr>
              <a:t>Boerenkermissen en winterlandschappen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9282" y="519614"/>
            <a:ext cx="18859500" cy="800100"/>
          </a:xfrm>
          <a:prstGeom prst="rect">
            <a:avLst/>
          </a:prstGeom>
          <a:solidFill>
            <a:srgbClr val="73CCCC">
              <a:alpha val="49803"/>
            </a:srgbClr>
          </a:solidFill>
        </p:spPr>
      </p:sp>
      <p:sp>
        <p:nvSpPr>
          <p:cNvPr id="3" name="TextBox 3"/>
          <p:cNvSpPr txBox="1"/>
          <p:nvPr/>
        </p:nvSpPr>
        <p:spPr>
          <a:xfrm>
            <a:off x="1249053" y="284452"/>
            <a:ext cx="15789894" cy="1035262"/>
          </a:xfrm>
          <a:prstGeom prst="rect">
            <a:avLst/>
          </a:prstGeom>
        </p:spPr>
        <p:txBody>
          <a:bodyPr lIns="0" tIns="0" rIns="0" bIns="0" rtlCol="0" anchor="t">
            <a:spAutoFit/>
          </a:bodyPr>
          <a:lstStyle/>
          <a:p>
            <a:pPr algn="ctr">
              <a:lnSpc>
                <a:spcPts val="8320"/>
              </a:lnSpc>
            </a:pPr>
            <a:r>
              <a:rPr lang="en-US" sz="6400" b="1" i="0" spc="64">
                <a:solidFill>
                  <a:srgbClr val="050707"/>
                </a:solidFill>
                <a:latin typeface="Montserrat Classic"/>
              </a:rPr>
              <a:t>Bruegel is overal</a:t>
            </a:r>
          </a:p>
        </p:txBody>
      </p:sp>
      <p:grpSp>
        <p:nvGrpSpPr>
          <p:cNvPr id="4" name="Group 4"/>
          <p:cNvGrpSpPr/>
          <p:nvPr/>
        </p:nvGrpSpPr>
        <p:grpSpPr>
          <a:xfrm>
            <a:off x="0" y="1996228"/>
            <a:ext cx="18288000" cy="7262072"/>
            <a:chOff x="0" y="0"/>
            <a:chExt cx="24384000" cy="9682762"/>
          </a:xfrm>
        </p:grpSpPr>
        <p:pic>
          <p:nvPicPr>
            <p:cNvPr id="5" name="Picture 5"/>
            <p:cNvPicPr>
              <a:picLocks noChangeAspect="1"/>
            </p:cNvPicPr>
            <p:nvPr/>
          </p:nvPicPr>
          <p:blipFill>
            <a:blip r:embed="rId2"/>
            <a:srcRect l="8465" r="8465"/>
            <a:stretch>
              <a:fillRect/>
            </a:stretch>
          </p:blipFill>
          <p:spPr>
            <a:xfrm>
              <a:off x="0" y="0"/>
              <a:ext cx="8043333" cy="9682762"/>
            </a:xfrm>
            <a:prstGeom prst="rect">
              <a:avLst/>
            </a:prstGeom>
          </p:spPr>
        </p:pic>
        <p:pic>
          <p:nvPicPr>
            <p:cNvPr id="6" name="Picture 6"/>
            <p:cNvPicPr>
              <a:picLocks noChangeAspect="1"/>
            </p:cNvPicPr>
            <p:nvPr/>
          </p:nvPicPr>
          <p:blipFill>
            <a:blip r:embed="rId3"/>
            <a:srcRect l="17033" r="27621"/>
            <a:stretch>
              <a:fillRect/>
            </a:stretch>
          </p:blipFill>
          <p:spPr>
            <a:xfrm>
              <a:off x="8170333" y="0"/>
              <a:ext cx="8043333" cy="9682762"/>
            </a:xfrm>
            <a:prstGeom prst="rect">
              <a:avLst/>
            </a:prstGeom>
          </p:spPr>
        </p:pic>
        <p:pic>
          <p:nvPicPr>
            <p:cNvPr id="7" name="Picture 7"/>
            <p:cNvPicPr>
              <a:picLocks noChangeAspect="1"/>
            </p:cNvPicPr>
            <p:nvPr/>
          </p:nvPicPr>
          <p:blipFill>
            <a:blip r:embed="rId4"/>
            <a:srcRect t="4057" b="5053"/>
            <a:stretch>
              <a:fillRect/>
            </a:stretch>
          </p:blipFill>
          <p:spPr>
            <a:xfrm>
              <a:off x="16340667" y="0"/>
              <a:ext cx="8043333" cy="9682762"/>
            </a:xfrm>
            <a:prstGeom prst="rect">
              <a:avLst/>
            </a:prstGeom>
          </p:spPr>
        </p:pic>
      </p:grpSp>
      <p:sp>
        <p:nvSpPr>
          <p:cNvPr id="8" name="AutoShape 8"/>
          <p:cNvSpPr/>
          <p:nvPr/>
        </p:nvSpPr>
        <p:spPr>
          <a:xfrm>
            <a:off x="1028700" y="9571897"/>
            <a:ext cx="16230600" cy="33675"/>
          </a:xfrm>
          <a:prstGeom prst="rect">
            <a:avLst/>
          </a:prstGeom>
          <a:solidFill>
            <a:srgbClr val="F48C1C"/>
          </a:solidFill>
        </p:spPr>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605100" y="-85725"/>
            <a:ext cx="12667499" cy="499092"/>
          </a:xfrm>
          <a:prstGeom prst="rect">
            <a:avLst/>
          </a:prstGeom>
        </p:spPr>
        <p:txBody>
          <a:bodyPr lIns="0" tIns="0" rIns="0" bIns="0" rtlCol="0" anchor="t">
            <a:spAutoFit/>
          </a:bodyPr>
          <a:lstStyle/>
          <a:p>
            <a:pPr algn="ctr">
              <a:lnSpc>
                <a:spcPts val="4192"/>
              </a:lnSpc>
            </a:pPr>
            <a:r>
              <a:rPr lang="en-US" sz="2758" spc="55">
                <a:solidFill>
                  <a:srgbClr val="8F8F8F"/>
                </a:solidFill>
                <a:latin typeface="Lato"/>
              </a:rPr>
              <a:t>Welk werk staat volgens de 'Pajot' symbool voor zijn oeuvre?</a:t>
            </a:r>
          </a:p>
        </p:txBody>
      </p:sp>
      <p:sp>
        <p:nvSpPr>
          <p:cNvPr id="3" name="TextBox 3"/>
          <p:cNvSpPr txBox="1"/>
          <p:nvPr/>
        </p:nvSpPr>
        <p:spPr>
          <a:xfrm>
            <a:off x="2605100" y="418838"/>
            <a:ext cx="12667499" cy="849347"/>
          </a:xfrm>
          <a:prstGeom prst="rect">
            <a:avLst/>
          </a:prstGeom>
        </p:spPr>
        <p:txBody>
          <a:bodyPr lIns="0" tIns="0" rIns="0" bIns="0" rtlCol="0" anchor="t">
            <a:spAutoFit/>
          </a:bodyPr>
          <a:lstStyle/>
          <a:p>
            <a:pPr algn="ctr">
              <a:lnSpc>
                <a:spcPts val="7062"/>
              </a:lnSpc>
            </a:pPr>
            <a:r>
              <a:rPr lang="en-US" sz="4646" spc="789">
                <a:solidFill>
                  <a:srgbClr val="D2691E"/>
                </a:solidFill>
                <a:latin typeface="Lato"/>
              </a:rPr>
              <a:t>DE ULTIEME BRUEGEL</a:t>
            </a:r>
          </a:p>
        </p:txBody>
      </p:sp>
      <p:pic>
        <p:nvPicPr>
          <p:cNvPr id="4" name="Picture 4"/>
          <p:cNvPicPr>
            <a:picLocks noChangeAspect="1"/>
          </p:cNvPicPr>
          <p:nvPr/>
        </p:nvPicPr>
        <p:blipFill>
          <a:blip r:embed="rId2"/>
          <a:srcRect l="8" r="8"/>
          <a:stretch>
            <a:fillRect/>
          </a:stretch>
        </p:blipFill>
        <p:spPr>
          <a:xfrm>
            <a:off x="2995517" y="1466593"/>
            <a:ext cx="11830364" cy="8190252"/>
          </a:xfrm>
          <a:prstGeom prst="rect">
            <a:avLst/>
          </a:prstGeom>
        </p:spPr>
      </p:pic>
      <p:sp>
        <p:nvSpPr>
          <p:cNvPr id="5" name="TextBox 5"/>
          <p:cNvSpPr txBox="1"/>
          <p:nvPr/>
        </p:nvSpPr>
        <p:spPr>
          <a:xfrm>
            <a:off x="1028700" y="9775045"/>
            <a:ext cx="15763998" cy="352412"/>
          </a:xfrm>
          <a:prstGeom prst="rect">
            <a:avLst/>
          </a:prstGeom>
        </p:spPr>
        <p:txBody>
          <a:bodyPr lIns="0" tIns="0" rIns="0" bIns="0" rtlCol="0" anchor="t">
            <a:spAutoFit/>
          </a:bodyPr>
          <a:lstStyle/>
          <a:p>
            <a:pPr algn="ctr">
              <a:lnSpc>
                <a:spcPts val="2994"/>
              </a:lnSpc>
            </a:pPr>
            <a:r>
              <a:rPr lang="en-US" sz="1970" spc="39">
                <a:solidFill>
                  <a:srgbClr val="8F8F8F"/>
                </a:solidFill>
                <a:latin typeface="Lato"/>
              </a:rPr>
              <a:t>33% kiest voor de 'Boerenbruiloft', op de tweede plaats staat de 'Boerendans' met 10% van de stemmen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48C1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839" r="24839"/>
          <a:stretch>
            <a:fillRect/>
          </a:stretch>
        </p:blipFill>
        <p:spPr>
          <a:xfrm>
            <a:off x="10297081" y="-347895"/>
            <a:ext cx="8575501" cy="10982791"/>
          </a:xfrm>
          <a:prstGeom prst="rect">
            <a:avLst/>
          </a:prstGeom>
        </p:spPr>
      </p:pic>
      <p:grpSp>
        <p:nvGrpSpPr>
          <p:cNvPr id="3" name="Group 3"/>
          <p:cNvGrpSpPr/>
          <p:nvPr/>
        </p:nvGrpSpPr>
        <p:grpSpPr>
          <a:xfrm>
            <a:off x="1028700" y="4207827"/>
            <a:ext cx="8416387" cy="5050473"/>
            <a:chOff x="0" y="0"/>
            <a:chExt cx="11221849" cy="6733963"/>
          </a:xfrm>
        </p:grpSpPr>
        <p:sp>
          <p:nvSpPr>
            <p:cNvPr id="4" name="TextBox 4"/>
            <p:cNvSpPr txBox="1"/>
            <p:nvPr/>
          </p:nvSpPr>
          <p:spPr>
            <a:xfrm>
              <a:off x="0" y="4127641"/>
              <a:ext cx="9700906" cy="2606322"/>
            </a:xfrm>
            <a:prstGeom prst="rect">
              <a:avLst/>
            </a:prstGeom>
          </p:spPr>
          <p:txBody>
            <a:bodyPr lIns="0" tIns="0" rIns="0" bIns="0" rtlCol="0" anchor="t">
              <a:spAutoFit/>
            </a:bodyPr>
            <a:lstStyle/>
            <a:p>
              <a:pPr algn="l">
                <a:lnSpc>
                  <a:spcPts val="3900"/>
                </a:lnSpc>
              </a:pPr>
              <a:r>
                <a:rPr lang="en-US" sz="3000" b="0" i="0" spc="300">
                  <a:solidFill>
                    <a:srgbClr val="FFFFFF"/>
                  </a:solidFill>
                  <a:latin typeface="Montserrat Light"/>
                </a:rPr>
                <a:t>LINK MET BRUEGEL ALS VOEDINGSBODEM VOOR DE ONTWIKKELING VAN DE IDENTITEIT VAN DE STREEK </a:t>
              </a:r>
            </a:p>
          </p:txBody>
        </p:sp>
        <p:sp>
          <p:nvSpPr>
            <p:cNvPr id="5" name="AutoShape 5"/>
            <p:cNvSpPr/>
            <p:nvPr/>
          </p:nvSpPr>
          <p:spPr>
            <a:xfrm>
              <a:off x="0" y="3469347"/>
              <a:ext cx="1166563" cy="165368"/>
            </a:xfrm>
            <a:prstGeom prst="rect">
              <a:avLst/>
            </a:prstGeom>
            <a:solidFill>
              <a:srgbClr val="FFFFFF"/>
            </a:solidFill>
          </p:spPr>
        </p:sp>
        <p:sp>
          <p:nvSpPr>
            <p:cNvPr id="6" name="TextBox 6"/>
            <p:cNvSpPr txBox="1"/>
            <p:nvPr/>
          </p:nvSpPr>
          <p:spPr>
            <a:xfrm>
              <a:off x="0" y="-66675"/>
              <a:ext cx="11221849" cy="2757946"/>
            </a:xfrm>
            <a:prstGeom prst="rect">
              <a:avLst/>
            </a:prstGeom>
          </p:spPr>
          <p:txBody>
            <a:bodyPr lIns="0" tIns="0" rIns="0" bIns="0" rtlCol="0" anchor="t">
              <a:spAutoFit/>
            </a:bodyPr>
            <a:lstStyle/>
            <a:p>
              <a:pPr algn="l">
                <a:lnSpc>
                  <a:spcPts val="8320"/>
                </a:lnSpc>
              </a:pPr>
              <a:r>
                <a:rPr lang="en-US" sz="6400" b="1" i="0" spc="64">
                  <a:solidFill>
                    <a:srgbClr val="FFFFFF"/>
                  </a:solidFill>
                  <a:latin typeface="Montserrat Classic"/>
                </a:rPr>
                <a:t>Bruegel als kapstokfiguur</a:t>
              </a:r>
            </a:p>
          </p:txBody>
        </p:sp>
      </p:grpSp>
      <p:sp>
        <p:nvSpPr>
          <p:cNvPr id="7" name="AutoShape 7"/>
          <p:cNvSpPr/>
          <p:nvPr/>
        </p:nvSpPr>
        <p:spPr>
          <a:xfrm>
            <a:off x="16230600" y="-990600"/>
            <a:ext cx="2971800" cy="11963400"/>
          </a:xfrm>
          <a:prstGeom prst="rect">
            <a:avLst/>
          </a:prstGeom>
          <a:solidFill>
            <a:srgbClr val="F48C1C">
              <a:alpha val="49803"/>
            </a:srgbClr>
          </a:solidFill>
        </p:spPr>
      </p:sp>
      <p:sp>
        <p:nvSpPr>
          <p:cNvPr id="8" name="TextBox 8"/>
          <p:cNvSpPr txBox="1"/>
          <p:nvPr/>
        </p:nvSpPr>
        <p:spPr>
          <a:xfrm>
            <a:off x="9144000" y="4905163"/>
            <a:ext cx="0" cy="419523"/>
          </a:xfrm>
          <a:prstGeom prst="rect">
            <a:avLst/>
          </a:prstGeom>
        </p:spPr>
        <p:txBody>
          <a:bodyPr lIns="0" tIns="0" rIns="0" bIns="0" rtlCol="0" anchor="t">
            <a:spAutoFit/>
          </a:bodyPr>
          <a:lstStyle/>
          <a:p>
            <a:pPr algn="ctr">
              <a:lnSpc>
                <a:spcPts val="3359"/>
              </a:lnSpc>
              <a:spcBef>
                <a:spcPct val="0"/>
              </a:spcBef>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8C1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8888895"/>
            <a:ext cx="16230600" cy="734577"/>
            <a:chOff x="0" y="0"/>
            <a:chExt cx="21640800" cy="979436"/>
          </a:xfrm>
        </p:grpSpPr>
        <p:sp>
          <p:nvSpPr>
            <p:cNvPr id="3" name="AutoShape 3"/>
            <p:cNvSpPr/>
            <p:nvPr/>
          </p:nvSpPr>
          <p:spPr>
            <a:xfrm>
              <a:off x="0" y="0"/>
              <a:ext cx="21640800" cy="44901"/>
            </a:xfrm>
            <a:prstGeom prst="rect">
              <a:avLst/>
            </a:prstGeom>
            <a:solidFill>
              <a:srgbClr val="FFFFFF"/>
            </a:solidFill>
          </p:spPr>
        </p:sp>
        <p:sp>
          <p:nvSpPr>
            <p:cNvPr id="4" name="TextBox 4"/>
            <p:cNvSpPr txBox="1"/>
            <p:nvPr/>
          </p:nvSpPr>
          <p:spPr>
            <a:xfrm>
              <a:off x="10824727" y="448646"/>
              <a:ext cx="10816073" cy="530789"/>
            </a:xfrm>
            <a:prstGeom prst="rect">
              <a:avLst/>
            </a:prstGeom>
          </p:spPr>
          <p:txBody>
            <a:bodyPr lIns="0" tIns="0" rIns="0" bIns="0" rtlCol="0" anchor="t">
              <a:spAutoFit/>
            </a:bodyPr>
            <a:lstStyle/>
            <a:p>
              <a:pPr algn="r">
                <a:lnSpc>
                  <a:spcPts val="3359"/>
                </a:lnSpc>
              </a:pPr>
              <a:r>
                <a:rPr lang="en-US" sz="2400" b="0" i="0">
                  <a:solidFill>
                    <a:srgbClr val="050707"/>
                  </a:solidFill>
                  <a:latin typeface="Montserrat Classic"/>
                </a:rPr>
                <a:t>Karel Van Mander, Het Schilder-boeck (1604)</a:t>
              </a:r>
            </a:p>
          </p:txBody>
        </p:sp>
      </p:grpSp>
      <p:sp>
        <p:nvSpPr>
          <p:cNvPr id="5" name="TextBox 5"/>
          <p:cNvSpPr txBox="1"/>
          <p:nvPr/>
        </p:nvSpPr>
        <p:spPr>
          <a:xfrm>
            <a:off x="8186425" y="640658"/>
            <a:ext cx="9345831" cy="7697047"/>
          </a:xfrm>
          <a:prstGeom prst="rect">
            <a:avLst/>
          </a:prstGeom>
        </p:spPr>
        <p:txBody>
          <a:bodyPr lIns="0" tIns="0" rIns="0" bIns="0" rtlCol="0" anchor="t">
            <a:spAutoFit/>
          </a:bodyPr>
          <a:lstStyle/>
          <a:p>
            <a:pPr algn="l">
              <a:lnSpc>
                <a:spcPts val="4680"/>
              </a:lnSpc>
            </a:pPr>
            <a:r>
              <a:rPr lang="en-US" sz="3600" b="1" i="0" spc="36">
                <a:solidFill>
                  <a:srgbClr val="FFFFFF"/>
                </a:solidFill>
                <a:latin typeface="Montserrat Classic"/>
              </a:rPr>
              <a:t>"[...] gingh Brueghel dickwils buyten by den Boeren, ter Kermis, en ter Bruyloft, vercleedt in Boeren cleeren, en gaven giften als ander, versierende van Bruydts oft Bruydgoms bestandt oft volck te wesen. Hier hadde Brueghel zijn vermaeck, dat wesen der Boeren, in eten, drincken, dansen, springen, vryagien, en ander kodden te sien, welck dingen hy dan seer cluchtigh en aerdigh wist met den verwen nae te bootsen, soo wel in Water als Oly-verwe [...]"</a:t>
            </a:r>
          </a:p>
        </p:txBody>
      </p:sp>
      <p:pic>
        <p:nvPicPr>
          <p:cNvPr id="6" name="Picture 6"/>
          <p:cNvPicPr>
            <a:picLocks noChangeAspect="1"/>
          </p:cNvPicPr>
          <p:nvPr/>
        </p:nvPicPr>
        <p:blipFill>
          <a:blip r:embed="rId2"/>
          <a:srcRect/>
          <a:stretch>
            <a:fillRect/>
          </a:stretch>
        </p:blipFill>
        <p:spPr>
          <a:xfrm>
            <a:off x="1028700" y="1028700"/>
            <a:ext cx="6429829" cy="82296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73CCCC"/>
        </a:solidFill>
        <a:effectLst/>
      </p:bgPr>
    </p:bg>
    <p:spTree>
      <p:nvGrpSpPr>
        <p:cNvPr id="1" name=""/>
        <p:cNvGrpSpPr/>
        <p:nvPr/>
      </p:nvGrpSpPr>
      <p:grpSpPr>
        <a:xfrm>
          <a:off x="0" y="0"/>
          <a:ext cx="0" cy="0"/>
          <a:chOff x="0" y="0"/>
          <a:chExt cx="0" cy="0"/>
        </a:xfrm>
      </p:grpSpPr>
      <p:grpSp>
        <p:nvGrpSpPr>
          <p:cNvPr id="2" name="Group 2"/>
          <p:cNvGrpSpPr/>
          <p:nvPr/>
        </p:nvGrpSpPr>
        <p:grpSpPr>
          <a:xfrm>
            <a:off x="2292780" y="889418"/>
            <a:ext cx="14020800" cy="6438900"/>
            <a:chOff x="0" y="0"/>
            <a:chExt cx="28139730" cy="12922865"/>
          </a:xfrm>
        </p:grpSpPr>
        <p:sp>
          <p:nvSpPr>
            <p:cNvPr id="3" name="Freeform 3"/>
            <p:cNvSpPr/>
            <p:nvPr/>
          </p:nvSpPr>
          <p:spPr>
            <a:xfrm>
              <a:off x="0" y="0"/>
              <a:ext cx="28139730" cy="12922865"/>
            </a:xfrm>
            <a:custGeom>
              <a:avLst/>
              <a:gdLst/>
              <a:ahLst/>
              <a:cxnLst/>
              <a:rect l="l" t="t" r="r" b="b"/>
              <a:pathLst>
                <a:path w="28139730" h="12922865">
                  <a:moveTo>
                    <a:pt x="0" y="0"/>
                  </a:moveTo>
                  <a:lnTo>
                    <a:pt x="0" y="12922865"/>
                  </a:lnTo>
                  <a:lnTo>
                    <a:pt x="28139730" y="12922865"/>
                  </a:lnTo>
                  <a:lnTo>
                    <a:pt x="28139730" y="0"/>
                  </a:lnTo>
                  <a:lnTo>
                    <a:pt x="0" y="0"/>
                  </a:lnTo>
                  <a:close/>
                  <a:moveTo>
                    <a:pt x="28078770" y="12861905"/>
                  </a:moveTo>
                  <a:lnTo>
                    <a:pt x="59690" y="12861905"/>
                  </a:lnTo>
                  <a:lnTo>
                    <a:pt x="59690" y="59690"/>
                  </a:lnTo>
                  <a:lnTo>
                    <a:pt x="28078770" y="59690"/>
                  </a:lnTo>
                  <a:lnTo>
                    <a:pt x="28078770" y="12861905"/>
                  </a:lnTo>
                  <a:close/>
                </a:path>
              </a:pathLst>
            </a:custGeom>
            <a:solidFill>
              <a:srgbClr val="FFFFFF"/>
            </a:solidFill>
          </p:spPr>
        </p:sp>
      </p:grpSp>
      <p:sp>
        <p:nvSpPr>
          <p:cNvPr id="4" name="TextBox 4"/>
          <p:cNvSpPr txBox="1"/>
          <p:nvPr/>
        </p:nvSpPr>
        <p:spPr>
          <a:xfrm>
            <a:off x="4502671" y="3034846"/>
            <a:ext cx="9282658" cy="914400"/>
          </a:xfrm>
          <a:prstGeom prst="rect">
            <a:avLst/>
          </a:prstGeom>
        </p:spPr>
        <p:txBody>
          <a:bodyPr lIns="0" tIns="0" rIns="0" bIns="0" rtlCol="0" anchor="t">
            <a:spAutoFit/>
          </a:bodyPr>
          <a:lstStyle/>
          <a:p>
            <a:pPr algn="ctr">
              <a:lnSpc>
                <a:spcPts val="7200"/>
              </a:lnSpc>
            </a:pPr>
            <a:r>
              <a:rPr lang="en-US" sz="6000" b="1" i="0">
                <a:solidFill>
                  <a:srgbClr val="FFFFFF"/>
                </a:solidFill>
                <a:latin typeface="Source Serif Pro"/>
              </a:rPr>
              <a:t>Bedankt</a:t>
            </a:r>
          </a:p>
        </p:txBody>
      </p:sp>
      <p:sp>
        <p:nvSpPr>
          <p:cNvPr id="5" name="TextBox 5"/>
          <p:cNvSpPr txBox="1"/>
          <p:nvPr/>
        </p:nvSpPr>
        <p:spPr>
          <a:xfrm>
            <a:off x="1028700" y="7452888"/>
            <a:ext cx="16230600" cy="1266190"/>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Arimo"/>
              </a:rPr>
              <a:t>Fotoverantwoording: Wikimedia Commons, Toerisme Vlaanderen, Koen Demarsin, EPZ, Freddy Kempeneers, Guido Van Cauwelaert, Bart Moens, Hilke Arijs, Sint-Pieters-Leeuw, KIK-IRPA, Carll Cneut, Pajottenland+, KBR, Toerisme Dilbeek, VRT</a:t>
            </a:r>
          </a:p>
        </p:txBody>
      </p:sp>
      <p:sp>
        <p:nvSpPr>
          <p:cNvPr id="6" name="TextBox 6"/>
          <p:cNvSpPr txBox="1"/>
          <p:nvPr/>
        </p:nvSpPr>
        <p:spPr>
          <a:xfrm>
            <a:off x="3665117" y="4693707"/>
            <a:ext cx="11276126" cy="2103332"/>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Trocchi"/>
              </a:rPr>
              <a:t>Onderzoek in opdracht van EPZ</a:t>
            </a:r>
          </a:p>
          <a:p>
            <a:pPr algn="ctr">
              <a:lnSpc>
                <a:spcPts val="3359"/>
              </a:lnSpc>
              <a:spcBef>
                <a:spcPct val="0"/>
              </a:spcBef>
            </a:pPr>
            <a:endParaRPr lang="en-US" sz="2400">
              <a:solidFill>
                <a:srgbClr val="FFFFFF"/>
              </a:solidFill>
              <a:latin typeface="Trocchi"/>
            </a:endParaRPr>
          </a:p>
          <a:p>
            <a:pPr algn="ctr">
              <a:lnSpc>
                <a:spcPts val="3359"/>
              </a:lnSpc>
              <a:spcBef>
                <a:spcPct val="0"/>
              </a:spcBef>
            </a:pPr>
            <a:r>
              <a:rPr lang="en-US" sz="2400">
                <a:solidFill>
                  <a:srgbClr val="FFFFFF"/>
                </a:solidFill>
                <a:latin typeface="Trocchi"/>
              </a:rPr>
              <a:t>Bijzondere dank aan:</a:t>
            </a:r>
          </a:p>
          <a:p>
            <a:pPr algn="ctr">
              <a:lnSpc>
                <a:spcPts val="3359"/>
              </a:lnSpc>
              <a:spcBef>
                <a:spcPct val="0"/>
              </a:spcBef>
            </a:pPr>
            <a:r>
              <a:rPr lang="en-US" sz="2400">
                <a:solidFill>
                  <a:srgbClr val="FFFFFF"/>
                </a:solidFill>
                <a:latin typeface="Trocchi"/>
              </a:rPr>
              <a:t>Manfred Sellink, Leen Huet, Katrien Lichtert, Walter Evenepoel, Luc Sergooris, Dirk Lindemans, Piet Verhasselt, Flor Gins </a:t>
            </a:r>
          </a:p>
        </p:txBody>
      </p:sp>
      <p:grpSp>
        <p:nvGrpSpPr>
          <p:cNvPr id="7" name="Group 7"/>
          <p:cNvGrpSpPr/>
          <p:nvPr/>
        </p:nvGrpSpPr>
        <p:grpSpPr>
          <a:xfrm>
            <a:off x="0" y="8719078"/>
            <a:ext cx="19148455" cy="3503947"/>
            <a:chOff x="0" y="0"/>
            <a:chExt cx="10459072" cy="1913890"/>
          </a:xfrm>
        </p:grpSpPr>
        <p:sp>
          <p:nvSpPr>
            <p:cNvPr id="8" name="Freeform 8"/>
            <p:cNvSpPr/>
            <p:nvPr/>
          </p:nvSpPr>
          <p:spPr>
            <a:xfrm>
              <a:off x="0" y="0"/>
              <a:ext cx="10459072" cy="1913890"/>
            </a:xfrm>
            <a:custGeom>
              <a:avLst/>
              <a:gdLst/>
              <a:ahLst/>
              <a:cxnLst/>
              <a:rect l="l" t="t" r="r" b="b"/>
              <a:pathLst>
                <a:path w="10459072" h="1913890">
                  <a:moveTo>
                    <a:pt x="0" y="0"/>
                  </a:moveTo>
                  <a:lnTo>
                    <a:pt x="10459072" y="0"/>
                  </a:lnTo>
                  <a:lnTo>
                    <a:pt x="10459072" y="1913890"/>
                  </a:lnTo>
                  <a:lnTo>
                    <a:pt x="0" y="1913890"/>
                  </a:lnTo>
                  <a:close/>
                </a:path>
              </a:pathLst>
            </a:custGeom>
            <a:solidFill>
              <a:srgbClr val="FFFFFF"/>
            </a:solidFill>
          </p:spPr>
        </p:sp>
      </p:grpSp>
      <p:pic>
        <p:nvPicPr>
          <p:cNvPr id="9" name="Picture 9"/>
          <p:cNvPicPr>
            <a:picLocks noChangeAspect="1"/>
          </p:cNvPicPr>
          <p:nvPr/>
        </p:nvPicPr>
        <p:blipFill>
          <a:blip r:embed="rId2"/>
          <a:srcRect/>
          <a:stretch>
            <a:fillRect/>
          </a:stretch>
        </p:blipFill>
        <p:spPr>
          <a:xfrm>
            <a:off x="258667" y="8551695"/>
            <a:ext cx="6088852" cy="2029617"/>
          </a:xfrm>
          <a:prstGeom prst="rect">
            <a:avLst/>
          </a:prstGeom>
        </p:spPr>
      </p:pic>
      <p:pic>
        <p:nvPicPr>
          <p:cNvPr id="10" name="Picture 10"/>
          <p:cNvPicPr>
            <a:picLocks noChangeAspect="1"/>
          </p:cNvPicPr>
          <p:nvPr/>
        </p:nvPicPr>
        <p:blipFill>
          <a:blip r:embed="rId3"/>
          <a:srcRect/>
          <a:stretch>
            <a:fillRect/>
          </a:stretch>
        </p:blipFill>
        <p:spPr>
          <a:xfrm>
            <a:off x="12981119" y="8719078"/>
            <a:ext cx="5014388" cy="167146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353" r="3353" b="3740"/>
          <a:stretch>
            <a:fillRect/>
          </a:stretch>
        </p:blipFill>
        <p:spPr>
          <a:xfrm>
            <a:off x="10210800" y="133107"/>
            <a:ext cx="7471710" cy="10313356"/>
          </a:xfrm>
          <a:prstGeom prst="rect">
            <a:avLst/>
          </a:prstGeom>
        </p:spPr>
      </p:pic>
      <p:grpSp>
        <p:nvGrpSpPr>
          <p:cNvPr id="3" name="Group 3"/>
          <p:cNvGrpSpPr/>
          <p:nvPr/>
        </p:nvGrpSpPr>
        <p:grpSpPr>
          <a:xfrm>
            <a:off x="1028700" y="133107"/>
            <a:ext cx="7769867" cy="10020785"/>
            <a:chOff x="0" y="0"/>
            <a:chExt cx="10359823" cy="13361047"/>
          </a:xfrm>
        </p:grpSpPr>
        <p:sp>
          <p:nvSpPr>
            <p:cNvPr id="4" name="TextBox 4"/>
            <p:cNvSpPr txBox="1"/>
            <p:nvPr/>
          </p:nvSpPr>
          <p:spPr>
            <a:xfrm>
              <a:off x="0" y="76200"/>
              <a:ext cx="10359823" cy="6019800"/>
            </a:xfrm>
            <a:prstGeom prst="rect">
              <a:avLst/>
            </a:prstGeom>
          </p:spPr>
          <p:txBody>
            <a:bodyPr lIns="0" tIns="0" rIns="0" bIns="0" rtlCol="0" anchor="t">
              <a:spAutoFit/>
            </a:bodyPr>
            <a:lstStyle/>
            <a:p>
              <a:pPr algn="l">
                <a:lnSpc>
                  <a:spcPts val="8800"/>
                </a:lnSpc>
              </a:pPr>
              <a:r>
                <a:rPr lang="en-US" sz="8000" b="0" i="0">
                  <a:solidFill>
                    <a:srgbClr val="050707"/>
                  </a:solidFill>
                  <a:latin typeface="Abril Fatface"/>
                </a:rPr>
                <a:t>Bruegel in het collectieve Pajotse geheugen</a:t>
              </a:r>
            </a:p>
          </p:txBody>
        </p:sp>
        <p:sp>
          <p:nvSpPr>
            <p:cNvPr id="5" name="TextBox 5"/>
            <p:cNvSpPr txBox="1"/>
            <p:nvPr/>
          </p:nvSpPr>
          <p:spPr>
            <a:xfrm>
              <a:off x="0" y="12718991"/>
              <a:ext cx="10131698" cy="642056"/>
            </a:xfrm>
            <a:prstGeom prst="rect">
              <a:avLst/>
            </a:prstGeom>
          </p:spPr>
          <p:txBody>
            <a:bodyPr lIns="0" tIns="0" rIns="0" bIns="0" rtlCol="0" anchor="t">
              <a:spAutoFit/>
            </a:bodyPr>
            <a:lstStyle/>
            <a:p>
              <a:pPr algn="l">
                <a:lnSpc>
                  <a:spcPts val="3900"/>
                </a:lnSpc>
              </a:pPr>
              <a:r>
                <a:rPr lang="en-US" sz="3000" b="0" i="0" spc="300">
                  <a:solidFill>
                    <a:srgbClr val="050707"/>
                  </a:solidFill>
                  <a:latin typeface="Montserrat Light"/>
                </a:rPr>
                <a:t>PRENT VAN LINTHOUDT</a:t>
              </a:r>
            </a:p>
          </p:txBody>
        </p:sp>
        <p:sp>
          <p:nvSpPr>
            <p:cNvPr id="6" name="AutoShape 6"/>
            <p:cNvSpPr/>
            <p:nvPr/>
          </p:nvSpPr>
          <p:spPr>
            <a:xfrm>
              <a:off x="0" y="11900128"/>
              <a:ext cx="1166563" cy="165368"/>
            </a:xfrm>
            <a:prstGeom prst="rect">
              <a:avLst/>
            </a:prstGeom>
            <a:solidFill>
              <a:srgbClr val="F48C1C"/>
            </a:solidFill>
          </p:spPr>
        </p:sp>
      </p:grpSp>
      <p:sp>
        <p:nvSpPr>
          <p:cNvPr id="7" name="AutoShape 7"/>
          <p:cNvSpPr/>
          <p:nvPr/>
        </p:nvSpPr>
        <p:spPr>
          <a:xfrm>
            <a:off x="1028700" y="8324566"/>
            <a:ext cx="17259300" cy="628822"/>
          </a:xfrm>
          <a:prstGeom prst="rect">
            <a:avLst/>
          </a:prstGeom>
          <a:solidFill>
            <a:srgbClr val="73CCCC">
              <a:alpha val="49803"/>
            </a:srgbClr>
          </a:solid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190897"/>
            <a:ext cx="16230600" cy="33675"/>
          </a:xfrm>
          <a:prstGeom prst="rect">
            <a:avLst/>
          </a:prstGeom>
          <a:solidFill>
            <a:srgbClr val="F48C1C"/>
          </a:solidFill>
        </p:spPr>
      </p:sp>
      <p:pic>
        <p:nvPicPr>
          <p:cNvPr id="3" name="Picture 3"/>
          <p:cNvPicPr>
            <a:picLocks noChangeAspect="1"/>
          </p:cNvPicPr>
          <p:nvPr/>
        </p:nvPicPr>
        <p:blipFill>
          <a:blip r:embed="rId2"/>
          <a:srcRect l="13508" r="13508"/>
          <a:stretch>
            <a:fillRect/>
          </a:stretch>
        </p:blipFill>
        <p:spPr>
          <a:xfrm>
            <a:off x="2340306" y="-440896"/>
            <a:ext cx="5430791" cy="11168791"/>
          </a:xfrm>
          <a:prstGeom prst="rect">
            <a:avLst/>
          </a:prstGeom>
        </p:spPr>
      </p:pic>
      <p:grpSp>
        <p:nvGrpSpPr>
          <p:cNvPr id="4" name="Group 4"/>
          <p:cNvGrpSpPr/>
          <p:nvPr/>
        </p:nvGrpSpPr>
        <p:grpSpPr>
          <a:xfrm>
            <a:off x="9767460" y="1299276"/>
            <a:ext cx="7491840" cy="7686332"/>
            <a:chOff x="0" y="0"/>
            <a:chExt cx="9989119" cy="10248443"/>
          </a:xfrm>
        </p:grpSpPr>
        <p:sp>
          <p:nvSpPr>
            <p:cNvPr id="5" name="TextBox 5"/>
            <p:cNvSpPr txBox="1"/>
            <p:nvPr/>
          </p:nvSpPr>
          <p:spPr>
            <a:xfrm>
              <a:off x="0" y="-9525"/>
              <a:ext cx="9989119" cy="698147"/>
            </a:xfrm>
            <a:prstGeom prst="rect">
              <a:avLst/>
            </a:prstGeom>
          </p:spPr>
          <p:txBody>
            <a:bodyPr lIns="0" tIns="0" rIns="0" bIns="0" rtlCol="0" anchor="t">
              <a:spAutoFit/>
            </a:bodyPr>
            <a:lstStyle/>
            <a:p>
              <a:pPr algn="l">
                <a:lnSpc>
                  <a:spcPts val="4079"/>
                </a:lnSpc>
              </a:pPr>
              <a:r>
                <a:rPr lang="en-US" sz="3400" b="0" i="0" spc="170">
                  <a:solidFill>
                    <a:srgbClr val="050707"/>
                  </a:solidFill>
                  <a:latin typeface="Abril Fatface"/>
                </a:rPr>
                <a:t>LEEN HUET</a:t>
              </a:r>
            </a:p>
          </p:txBody>
        </p:sp>
        <p:sp>
          <p:nvSpPr>
            <p:cNvPr id="6" name="TextBox 6"/>
            <p:cNvSpPr txBox="1"/>
            <p:nvPr/>
          </p:nvSpPr>
          <p:spPr>
            <a:xfrm>
              <a:off x="0" y="1119542"/>
              <a:ext cx="9989119" cy="9128901"/>
            </a:xfrm>
            <a:prstGeom prst="rect">
              <a:avLst/>
            </a:prstGeom>
          </p:spPr>
          <p:txBody>
            <a:bodyPr lIns="0" tIns="0" rIns="0" bIns="0" rtlCol="0" anchor="t">
              <a:spAutoFit/>
            </a:bodyPr>
            <a:lstStyle/>
            <a:p>
              <a:pPr algn="l">
                <a:lnSpc>
                  <a:spcPts val="3919"/>
                </a:lnSpc>
              </a:pPr>
              <a:r>
                <a:rPr lang="en-US" sz="2800" b="0" i="0" spc="84">
                  <a:solidFill>
                    <a:srgbClr val="050707"/>
                  </a:solidFill>
                  <a:latin typeface="Montserrat Light"/>
                </a:rPr>
                <a:t>"Bruegel was een kunstenaar vol verbeelding, geen realist en helemaal geen plein-airist. Hij was dus geen kunstenaar die in een mooi hoekje natuur zijn schildersezel neerpootte en begon te penselen. Dat was technisch niet mogelijk, want alle verf moest in het atelier worden gemalen en bereid. Het was ook artistiek niet mogelijk, omdat men in Bruegels tijd een kunstenaar die zo werkte, zou beschouwd hebben als een kunstenaar zonder verbeeldingskracht en zonder talent"</a:t>
              </a:r>
            </a:p>
          </p:txBody>
        </p:sp>
      </p:grpSp>
      <p:sp>
        <p:nvSpPr>
          <p:cNvPr id="7" name="AutoShape 7"/>
          <p:cNvSpPr/>
          <p:nvPr/>
        </p:nvSpPr>
        <p:spPr>
          <a:xfrm>
            <a:off x="2340306" y="-76200"/>
            <a:ext cx="1981200" cy="10363200"/>
          </a:xfrm>
          <a:prstGeom prst="rect">
            <a:avLst/>
          </a:prstGeom>
          <a:solidFill>
            <a:srgbClr val="F48C1C">
              <a:alpha val="49803"/>
            </a:srgbClr>
          </a:solidFill>
        </p:spPr>
      </p:sp>
      <p:pic>
        <p:nvPicPr>
          <p:cNvPr id="8" name="Picture 8"/>
          <p:cNvPicPr>
            <a:picLocks noChangeAspect="1"/>
          </p:cNvPicPr>
          <p:nvPr/>
        </p:nvPicPr>
        <p:blipFill>
          <a:blip r:embed="rId3"/>
          <a:srcRect/>
          <a:stretch>
            <a:fillRect/>
          </a:stretch>
        </p:blipFill>
        <p:spPr>
          <a:xfrm>
            <a:off x="2340306" y="-76200"/>
            <a:ext cx="6757025" cy="10363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489476" y="8185057"/>
            <a:ext cx="8769824" cy="33675"/>
          </a:xfrm>
          <a:prstGeom prst="rect">
            <a:avLst/>
          </a:prstGeom>
          <a:solidFill>
            <a:srgbClr val="F48C1C"/>
          </a:solidFill>
        </p:spPr>
      </p:sp>
      <p:sp>
        <p:nvSpPr>
          <p:cNvPr id="3" name="TextBox 3"/>
          <p:cNvSpPr txBox="1"/>
          <p:nvPr/>
        </p:nvSpPr>
        <p:spPr>
          <a:xfrm>
            <a:off x="11753733" y="2753137"/>
            <a:ext cx="4594015" cy="968163"/>
          </a:xfrm>
          <a:prstGeom prst="rect">
            <a:avLst/>
          </a:prstGeom>
        </p:spPr>
        <p:txBody>
          <a:bodyPr lIns="0" tIns="0" rIns="0" bIns="0" rtlCol="0" anchor="t">
            <a:spAutoFit/>
          </a:bodyPr>
          <a:lstStyle/>
          <a:p>
            <a:pPr algn="l">
              <a:lnSpc>
                <a:spcPts val="3919"/>
              </a:lnSpc>
            </a:pPr>
            <a:r>
              <a:rPr lang="en-US" sz="2800" b="0" i="0" spc="84">
                <a:solidFill>
                  <a:srgbClr val="050707"/>
                </a:solidFill>
                <a:latin typeface="Montserrat Light"/>
              </a:rPr>
              <a:t>Bruegel als "scheppende natuur"</a:t>
            </a:r>
          </a:p>
        </p:txBody>
      </p:sp>
      <p:grpSp>
        <p:nvGrpSpPr>
          <p:cNvPr id="4" name="Group 4"/>
          <p:cNvGrpSpPr/>
          <p:nvPr/>
        </p:nvGrpSpPr>
        <p:grpSpPr>
          <a:xfrm>
            <a:off x="11753733" y="891633"/>
            <a:ext cx="5032749" cy="1592092"/>
            <a:chOff x="0" y="0"/>
            <a:chExt cx="6710332" cy="2122789"/>
          </a:xfrm>
        </p:grpSpPr>
        <p:sp>
          <p:nvSpPr>
            <p:cNvPr id="5" name="AutoShape 5"/>
            <p:cNvSpPr/>
            <p:nvPr/>
          </p:nvSpPr>
          <p:spPr>
            <a:xfrm>
              <a:off x="0" y="1945573"/>
              <a:ext cx="1250144" cy="177217"/>
            </a:xfrm>
            <a:prstGeom prst="rect">
              <a:avLst/>
            </a:prstGeom>
            <a:solidFill>
              <a:srgbClr val="F48C1C"/>
            </a:solidFill>
          </p:spPr>
        </p:sp>
        <p:sp>
          <p:nvSpPr>
            <p:cNvPr id="6" name="TextBox 6"/>
            <p:cNvSpPr txBox="1"/>
            <p:nvPr/>
          </p:nvSpPr>
          <p:spPr>
            <a:xfrm>
              <a:off x="146116" y="0"/>
              <a:ext cx="6564216" cy="1282357"/>
            </a:xfrm>
            <a:prstGeom prst="rect">
              <a:avLst/>
            </a:prstGeom>
          </p:spPr>
          <p:txBody>
            <a:bodyPr lIns="0" tIns="0" rIns="0" bIns="0" rtlCol="0" anchor="t">
              <a:spAutoFit/>
            </a:bodyPr>
            <a:lstStyle/>
            <a:p>
              <a:pPr algn="l">
                <a:lnSpc>
                  <a:spcPts val="3839"/>
                </a:lnSpc>
              </a:pPr>
              <a:r>
                <a:rPr lang="en-US" sz="3200" b="0" i="0" spc="160">
                  <a:solidFill>
                    <a:srgbClr val="050707"/>
                  </a:solidFill>
                  <a:latin typeface="Abril Fatface"/>
                </a:rPr>
                <a:t>ABRAHAM ORTELIUS</a:t>
              </a:r>
            </a:p>
            <a:p>
              <a:pPr algn="l">
                <a:lnSpc>
                  <a:spcPts val="3840"/>
                </a:lnSpc>
              </a:pPr>
              <a:r>
                <a:rPr lang="en-US" sz="3200" b="0" i="0" spc="160">
                  <a:solidFill>
                    <a:srgbClr val="050707"/>
                  </a:solidFill>
                  <a:latin typeface="Abril Fatface"/>
                </a:rPr>
                <a:t>(1527-1598)</a:t>
              </a:r>
            </a:p>
          </p:txBody>
        </p:sp>
      </p:grpSp>
      <p:sp>
        <p:nvSpPr>
          <p:cNvPr id="7" name="AutoShape 7"/>
          <p:cNvSpPr/>
          <p:nvPr/>
        </p:nvSpPr>
        <p:spPr>
          <a:xfrm>
            <a:off x="489051" y="-758888"/>
            <a:ext cx="2132261" cy="11231400"/>
          </a:xfrm>
          <a:prstGeom prst="rect">
            <a:avLst/>
          </a:prstGeom>
          <a:solidFill>
            <a:srgbClr val="73CCCC">
              <a:alpha val="49803"/>
            </a:srgbClr>
          </a:solidFill>
        </p:spPr>
      </p:sp>
      <p:pic>
        <p:nvPicPr>
          <p:cNvPr id="8" name="Picture 8"/>
          <p:cNvPicPr>
            <a:picLocks noChangeAspect="1"/>
          </p:cNvPicPr>
          <p:nvPr/>
        </p:nvPicPr>
        <p:blipFill>
          <a:blip r:embed="rId2"/>
          <a:srcRect/>
          <a:stretch>
            <a:fillRect/>
          </a:stretch>
        </p:blipFill>
        <p:spPr>
          <a:xfrm>
            <a:off x="2393476" y="-1458128"/>
            <a:ext cx="8432023" cy="1174512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135" b="51470"/>
          <a:stretch>
            <a:fillRect/>
          </a:stretch>
        </p:blipFill>
        <p:spPr>
          <a:xfrm>
            <a:off x="-479270" y="5785191"/>
            <a:ext cx="19246540" cy="4658051"/>
          </a:xfrm>
          <a:prstGeom prst="rect">
            <a:avLst/>
          </a:prstGeom>
        </p:spPr>
      </p:pic>
      <p:sp>
        <p:nvSpPr>
          <p:cNvPr id="3" name="AutoShape 3"/>
          <p:cNvSpPr/>
          <p:nvPr/>
        </p:nvSpPr>
        <p:spPr>
          <a:xfrm>
            <a:off x="0" y="-609600"/>
            <a:ext cx="8382000" cy="6400800"/>
          </a:xfrm>
          <a:prstGeom prst="rect">
            <a:avLst/>
          </a:prstGeom>
          <a:solidFill>
            <a:srgbClr val="F48C1C"/>
          </a:solidFill>
        </p:spPr>
      </p:sp>
      <p:sp>
        <p:nvSpPr>
          <p:cNvPr id="4" name="TextBox 4"/>
          <p:cNvSpPr txBox="1"/>
          <p:nvPr/>
        </p:nvSpPr>
        <p:spPr>
          <a:xfrm>
            <a:off x="1028700" y="1104900"/>
            <a:ext cx="6763187" cy="3378200"/>
          </a:xfrm>
          <a:prstGeom prst="rect">
            <a:avLst/>
          </a:prstGeom>
        </p:spPr>
        <p:txBody>
          <a:bodyPr lIns="0" tIns="0" rIns="0" bIns="0" rtlCol="0" anchor="t">
            <a:spAutoFit/>
          </a:bodyPr>
          <a:lstStyle/>
          <a:p>
            <a:pPr algn="l">
              <a:lnSpc>
                <a:spcPts val="8800"/>
              </a:lnSpc>
            </a:pPr>
            <a:r>
              <a:rPr lang="en-US" sz="8000" b="0" i="0">
                <a:solidFill>
                  <a:srgbClr val="FFFFFF"/>
                </a:solidFill>
                <a:latin typeface="Abril Fatface"/>
              </a:rPr>
              <a:t>Constructie van het</a:t>
            </a:r>
          </a:p>
          <a:p>
            <a:pPr algn="l">
              <a:lnSpc>
                <a:spcPts val="8800"/>
              </a:lnSpc>
            </a:pPr>
            <a:r>
              <a:rPr lang="en-US" sz="8000" b="0" i="0">
                <a:solidFill>
                  <a:srgbClr val="FFFFFF"/>
                </a:solidFill>
                <a:latin typeface="Abril Fatface"/>
              </a:rPr>
              <a:t>Pajottenland</a:t>
            </a:r>
          </a:p>
        </p:txBody>
      </p:sp>
      <p:sp>
        <p:nvSpPr>
          <p:cNvPr id="5" name="AutoShape 5"/>
          <p:cNvSpPr/>
          <p:nvPr/>
        </p:nvSpPr>
        <p:spPr>
          <a:xfrm>
            <a:off x="0" y="5791200"/>
            <a:ext cx="8382000" cy="6400800"/>
          </a:xfrm>
          <a:prstGeom prst="rect">
            <a:avLst/>
          </a:prstGeom>
          <a:solidFill>
            <a:srgbClr val="F48C1C">
              <a:alpha val="49803"/>
            </a:srgbClr>
          </a:solid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991</Words>
  <Application>Microsoft Office PowerPoint</Application>
  <PresentationFormat>Aangepast</PresentationFormat>
  <Paragraphs>160</Paragraphs>
  <Slides>50</Slides>
  <Notes>0</Notes>
  <HiddenSlides>0</HiddenSlides>
  <MMClips>1</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50</vt:i4>
      </vt:variant>
    </vt:vector>
  </HeadingPairs>
  <TitlesOfParts>
    <vt:vector size="60" baseType="lpstr">
      <vt:lpstr>Abril Fatface</vt:lpstr>
      <vt:lpstr>Lato</vt:lpstr>
      <vt:lpstr>Source Serif Pro</vt:lpstr>
      <vt:lpstr>Arial</vt:lpstr>
      <vt:lpstr>Calibri</vt:lpstr>
      <vt:lpstr>Montserrat Classic</vt:lpstr>
      <vt:lpstr>Montserrat Light</vt:lpstr>
      <vt:lpstr>Arimo</vt:lpstr>
      <vt:lpstr>Trocchi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Waarom Bruegelen we in het Pajottenland?</dc:title>
  <dc:creator>hilke arijs</dc:creator>
  <cp:lastModifiedBy>hilke arijs</cp:lastModifiedBy>
  <cp:revision>5</cp:revision>
  <dcterms:created xsi:type="dcterms:W3CDTF">2006-08-16T00:00:00Z</dcterms:created>
  <dcterms:modified xsi:type="dcterms:W3CDTF">2019-10-16T13:07:49Z</dcterms:modified>
  <dc:identifier>DADoXUwDTdo</dc:identifier>
</cp:coreProperties>
</file>